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66"/>
  </p:handoutMasterIdLst>
  <p:sldIdLst>
    <p:sldId id="281" r:id="rId3"/>
    <p:sldId id="500" r:id="rId5"/>
    <p:sldId id="442" r:id="rId6"/>
    <p:sldId id="501" r:id="rId7"/>
    <p:sldId id="498" r:id="rId8"/>
    <p:sldId id="295" r:id="rId9"/>
    <p:sldId id="487" r:id="rId10"/>
    <p:sldId id="483" r:id="rId11"/>
    <p:sldId id="484" r:id="rId12"/>
    <p:sldId id="485" r:id="rId13"/>
    <p:sldId id="486" r:id="rId14"/>
    <p:sldId id="530" r:id="rId15"/>
    <p:sldId id="531" r:id="rId16"/>
    <p:sldId id="532" r:id="rId17"/>
    <p:sldId id="518" r:id="rId18"/>
    <p:sldId id="520" r:id="rId19"/>
    <p:sldId id="521" r:id="rId20"/>
    <p:sldId id="522" r:id="rId21"/>
    <p:sldId id="523" r:id="rId22"/>
    <p:sldId id="524" r:id="rId23"/>
    <p:sldId id="525" r:id="rId24"/>
    <p:sldId id="526" r:id="rId25"/>
    <p:sldId id="528" r:id="rId26"/>
    <p:sldId id="527" r:id="rId27"/>
    <p:sldId id="493" r:id="rId28"/>
    <p:sldId id="490" r:id="rId29"/>
    <p:sldId id="491" r:id="rId30"/>
    <p:sldId id="492" r:id="rId31"/>
    <p:sldId id="494" r:id="rId32"/>
    <p:sldId id="533" r:id="rId33"/>
    <p:sldId id="534" r:id="rId34"/>
    <p:sldId id="535" r:id="rId35"/>
    <p:sldId id="536" r:id="rId36"/>
    <p:sldId id="552" r:id="rId37"/>
    <p:sldId id="553" r:id="rId38"/>
    <p:sldId id="554" r:id="rId39"/>
    <p:sldId id="555" r:id="rId40"/>
    <p:sldId id="556" r:id="rId41"/>
    <p:sldId id="557" r:id="rId42"/>
    <p:sldId id="561" r:id="rId43"/>
    <p:sldId id="560" r:id="rId44"/>
    <p:sldId id="559" r:id="rId45"/>
    <p:sldId id="570" r:id="rId46"/>
    <p:sldId id="571" r:id="rId47"/>
    <p:sldId id="558" r:id="rId48"/>
    <p:sldId id="562" r:id="rId49"/>
    <p:sldId id="567" r:id="rId50"/>
    <p:sldId id="568" r:id="rId51"/>
    <p:sldId id="566" r:id="rId52"/>
    <p:sldId id="581" r:id="rId53"/>
    <p:sldId id="569" r:id="rId54"/>
    <p:sldId id="578" r:id="rId55"/>
    <p:sldId id="579" r:id="rId56"/>
    <p:sldId id="582" r:id="rId57"/>
    <p:sldId id="584" r:id="rId58"/>
    <p:sldId id="586" r:id="rId59"/>
    <p:sldId id="590" r:id="rId60"/>
    <p:sldId id="591" r:id="rId61"/>
    <p:sldId id="592" r:id="rId62"/>
    <p:sldId id="593" r:id="rId63"/>
    <p:sldId id="594" r:id="rId64"/>
    <p:sldId id="595" r:id="rId6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5pPr>
    <a:lvl6pPr marL="0" marR="0" indent="22860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6pPr>
    <a:lvl7pPr marL="0" marR="0" indent="2743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7pPr>
    <a:lvl8pPr marL="0" marR="0" indent="3200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8pPr>
    <a:lvl9pPr marL="0" marR="0" indent="3657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EAEAEA"/>
    <a:srgbClr val="E6E6E6"/>
    <a:srgbClr val="F3F3F3"/>
    <a:srgbClr val="D7000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540" autoAdjust="0"/>
    <p:restoredTop sz="94361" autoAdjust="0"/>
  </p:normalViewPr>
  <p:slideViewPr>
    <p:cSldViewPr snapToObjects="1">
      <p:cViewPr varScale="1">
        <p:scale>
          <a:sx n="108" d="100"/>
          <a:sy n="108" d="100"/>
        </p:scale>
        <p:origin x="-426" y="-78"/>
      </p:cViewPr>
      <p:guideLst>
        <p:guide orient="horz" pos="2178"/>
        <p:guide pos="3824"/>
      </p:guideLst>
    </p:cSldViewPr>
  </p:slideViewPr>
  <p:outlineViewPr>
    <p:cViewPr>
      <p:scale>
        <a:sx n="33" d="100"/>
        <a:sy n="33" d="100"/>
      </p:scale>
      <p:origin x="0" y="-1598"/>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9" Type="http://schemas.openxmlformats.org/officeDocument/2006/relationships/tableStyles" Target="tableStyles.xml"/><Relationship Id="rId68" Type="http://schemas.openxmlformats.org/officeDocument/2006/relationships/viewProps" Target="viewProps.xml"/><Relationship Id="rId67" Type="http://schemas.openxmlformats.org/officeDocument/2006/relationships/presProps" Target="presProps.xml"/><Relationship Id="rId66" Type="http://schemas.openxmlformats.org/officeDocument/2006/relationships/handoutMaster" Target="handoutMasters/handoutMaster1.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2" name="Shape 112"/>
          <p:cNvSpPr>
            <a:spLocks noGrp="1" noRot="1" noChangeAspect="1"/>
          </p:cNvSpPr>
          <p:nvPr>
            <p:ph type="sldImg"/>
          </p:nvPr>
        </p:nvSpPr>
        <p:spPr>
          <a:xfrm>
            <a:off x="1143000" y="685800"/>
            <a:ext cx="4572000" cy="3429000"/>
          </a:xfrm>
          <a:prstGeom prst="rect">
            <a:avLst/>
          </a:prstGeom>
        </p:spPr>
        <p:txBody>
          <a:bodyPr/>
          <a:lstStyle/>
          <a:p/>
        </p:txBody>
      </p:sp>
      <p:sp>
        <p:nvSpPr>
          <p:cNvPr id="113" name="Shape 113"/>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latinLnBrk="0">
      <a:defRPr sz="1200">
        <a:latin typeface="小米兰亭" panose="03000502000000000000" charset="-122"/>
        <a:ea typeface="小米兰亭" panose="03000502000000000000" charset="-122"/>
        <a:cs typeface="小米兰亭" panose="03000502000000000000" charset="-122"/>
        <a:sym typeface="Calibri" panose="020F0502020204030204"/>
      </a:defRPr>
    </a:lvl1pPr>
    <a:lvl2pPr indent="228600" latinLnBrk="0">
      <a:defRPr sz="1200">
        <a:latin typeface="+mn-lt"/>
        <a:ea typeface="+mn-ea"/>
        <a:cs typeface="+mn-cs"/>
        <a:sym typeface="Calibri" panose="020F0502020204030204"/>
      </a:defRPr>
    </a:lvl2pPr>
    <a:lvl3pPr indent="457200" latinLnBrk="0">
      <a:defRPr sz="1200">
        <a:latin typeface="+mn-lt"/>
        <a:ea typeface="+mn-ea"/>
        <a:cs typeface="+mn-cs"/>
        <a:sym typeface="Calibri" panose="020F0502020204030204"/>
      </a:defRPr>
    </a:lvl3pPr>
    <a:lvl4pPr indent="685800" latinLnBrk="0">
      <a:defRPr sz="1200">
        <a:latin typeface="+mn-lt"/>
        <a:ea typeface="+mn-ea"/>
        <a:cs typeface="+mn-cs"/>
        <a:sym typeface="Calibri" panose="020F0502020204030204"/>
      </a:defRPr>
    </a:lvl4pPr>
    <a:lvl5pPr indent="914400" latinLnBrk="0">
      <a:defRPr sz="1200">
        <a:latin typeface="+mn-lt"/>
        <a:ea typeface="+mn-ea"/>
        <a:cs typeface="+mn-cs"/>
        <a:sym typeface="Calibri" panose="020F0502020204030204"/>
      </a:defRPr>
    </a:lvl5pPr>
    <a:lvl6pPr indent="1143000" latinLnBrk="0">
      <a:defRPr sz="1200">
        <a:latin typeface="+mn-lt"/>
        <a:ea typeface="+mn-ea"/>
        <a:cs typeface="+mn-cs"/>
        <a:sym typeface="Calibri" panose="020F0502020204030204"/>
      </a:defRPr>
    </a:lvl6pPr>
    <a:lvl7pPr indent="1371600" latinLnBrk="0">
      <a:defRPr sz="1200">
        <a:latin typeface="+mn-lt"/>
        <a:ea typeface="+mn-ea"/>
        <a:cs typeface="+mn-cs"/>
        <a:sym typeface="Calibri" panose="020F0502020204030204"/>
      </a:defRPr>
    </a:lvl7pPr>
    <a:lvl8pPr indent="1600200" latinLnBrk="0">
      <a:defRPr sz="1200">
        <a:latin typeface="+mn-lt"/>
        <a:ea typeface="+mn-ea"/>
        <a:cs typeface="+mn-cs"/>
        <a:sym typeface="Calibri" panose="020F0502020204030204"/>
      </a:defRPr>
    </a:lvl8pPr>
    <a:lvl9pPr indent="1828800" latinLnBrk="0">
      <a:defRPr sz="1200">
        <a:latin typeface="+mn-lt"/>
        <a:ea typeface="+mn-ea"/>
        <a:cs typeface="+mn-cs"/>
        <a:sym typeface="Calibri" panose="020F050202020403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首页">
    <p:spTree>
      <p:nvGrpSpPr>
        <p:cNvPr id="1" name=""/>
        <p:cNvGrpSpPr/>
        <p:nvPr/>
      </p:nvGrpSpPr>
      <p:grpSpPr>
        <a:xfrm>
          <a:off x="0" y="0"/>
          <a:ext cx="0" cy="0"/>
          <a:chOff x="0" y="0"/>
          <a:chExt cx="0" cy="0"/>
        </a:xfrm>
      </p:grpSpPr>
      <p:sp>
        <p:nvSpPr>
          <p:cNvPr id="61" name="正文级别 1…"/>
          <p:cNvSpPr txBox="1">
            <a:spLocks noGrp="1"/>
          </p:cNvSpPr>
          <p:nvPr>
            <p:ph type="body" sz="quarter" idx="1" hasCustomPrompt="1"/>
          </p:nvPr>
        </p:nvSpPr>
        <p:spPr>
          <a:xfrm>
            <a:off x="4295800" y="3821991"/>
            <a:ext cx="5157789" cy="399097"/>
          </a:xfrm>
          <a:prstGeom prst="rect">
            <a:avLst/>
          </a:prstGeom>
        </p:spPr>
        <p:txBody>
          <a:bodyPr anchor="b">
            <a:noAutofit/>
          </a:bodyPr>
          <a:lstStyle>
            <a:lvl1pPr marL="0" indent="0">
              <a:buClrTx/>
              <a:buSzTx/>
              <a:buNone/>
              <a:defRPr sz="2000" b="0">
                <a:latin typeface="微软雅黑" pitchFamily="34" charset="-122"/>
                <a:ea typeface="微软雅黑" pitchFamily="34" charset="-122"/>
              </a:defRPr>
            </a:lvl1pPr>
            <a:lvl2pPr marL="0" indent="457200">
              <a:buClrTx/>
              <a:buSzTx/>
              <a:buNone/>
              <a:defRPr b="1"/>
            </a:lvl2pPr>
            <a:lvl3pPr marL="0" indent="914400">
              <a:buClrTx/>
              <a:buSzTx/>
              <a:buNone/>
              <a:defRPr b="1"/>
            </a:lvl3pPr>
            <a:lvl4pPr marL="0" indent="1371600">
              <a:buClrTx/>
              <a:buSzTx/>
              <a:buNone/>
              <a:defRPr b="1"/>
            </a:lvl4pPr>
            <a:lvl5pPr marL="0" indent="1828800">
              <a:buClrTx/>
              <a:buSzTx/>
              <a:buNone/>
              <a:defRPr b="1"/>
            </a:lvl5pPr>
          </a:lstStyle>
          <a:p>
            <a:r>
              <a:rPr lang="zh-CN" altLang="en-US" dirty="0"/>
              <a:t>此处输入讲师姓名</a:t>
            </a:r>
            <a:endParaRPr dirty="0"/>
          </a:p>
        </p:txBody>
      </p:sp>
      <p:sp>
        <p:nvSpPr>
          <p:cNvPr id="63" name="幻灯片编号"/>
          <p:cNvSpPr txBox="1">
            <a:spLocks noGrp="1"/>
          </p:cNvSpPr>
          <p:nvPr>
            <p:ph type="sldNum" sz="quarter" idx="2"/>
          </p:nvPr>
        </p:nvSpPr>
        <p:spPr>
          <a:xfrm>
            <a:off x="11097260" y="6502777"/>
            <a:ext cx="256541" cy="275467"/>
          </a:xfrm>
          <a:prstGeom prst="rect">
            <a:avLst/>
          </a:prstGeom>
        </p:spPr>
        <p:txBody>
          <a:bodyPr/>
          <a:lstStyle/>
          <a:p>
            <a:fld id="{86CB4B4D-7CA3-9044-876B-883B54F8677D}" type="slidenum">
              <a:rPr/>
            </a:fld>
            <a:endParaRPr/>
          </a:p>
        </p:txBody>
      </p:sp>
      <p:sp>
        <p:nvSpPr>
          <p:cNvPr id="6" name="矩形 5"/>
          <p:cNvSpPr/>
          <p:nvPr userDrawn="1"/>
        </p:nvSpPr>
        <p:spPr>
          <a:xfrm>
            <a:off x="4277028" y="2035857"/>
            <a:ext cx="7914972" cy="1702856"/>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pic>
        <p:nvPicPr>
          <p:cNvPr id="8" name="Picture 2" descr="E:\work\CSDN\标准化\素材\edu1.png"/>
          <p:cNvPicPr>
            <a:picLocks noChangeAspect="1" noChangeArrowheads="1"/>
          </p:cNvPicPr>
          <p:nvPr userDrawn="1"/>
        </p:nvPicPr>
        <p:blipFill>
          <a:blip r:embed="rId2" cstate="print"/>
          <a:srcRect/>
          <a:stretch>
            <a:fillRect/>
          </a:stretch>
        </p:blipFill>
        <p:spPr bwMode="auto">
          <a:xfrm>
            <a:off x="1050979" y="2216806"/>
            <a:ext cx="2931083" cy="1340958"/>
          </a:xfrm>
          <a:prstGeom prst="rect">
            <a:avLst/>
          </a:prstGeom>
          <a:noFill/>
        </p:spPr>
      </p:pic>
      <p:cxnSp>
        <p:nvCxnSpPr>
          <p:cNvPr id="10" name="直接连接符 9"/>
          <p:cNvCxnSpPr/>
          <p:nvPr userDrawn="1"/>
        </p:nvCxnSpPr>
        <p:spPr>
          <a:xfrm>
            <a:off x="4648200" y="3254829"/>
            <a:ext cx="707571" cy="0"/>
          </a:xfrm>
          <a:prstGeom prst="line">
            <a:avLst/>
          </a:prstGeom>
          <a:noFill/>
          <a:ln w="12700" cap="flat">
            <a:solidFill>
              <a:schemeClr val="bg1"/>
            </a:solidFill>
            <a:prstDash val="solid"/>
            <a:miter lim="800000"/>
          </a:ln>
        </p:spPr>
        <p:style>
          <a:lnRef idx="0">
            <a:scrgbClr r="0" g="0" b="0"/>
          </a:lnRef>
          <a:fillRef idx="0">
            <a:scrgbClr r="0" g="0" b="0"/>
          </a:fillRef>
          <a:effectRef idx="0">
            <a:scrgbClr r="0" g="0" b="0"/>
          </a:effectRef>
          <a:fontRef idx="none"/>
        </p:style>
      </p:cxnSp>
      <p:sp>
        <p:nvSpPr>
          <p:cNvPr id="11" name="标题 1"/>
          <p:cNvSpPr>
            <a:spLocks noGrp="1"/>
          </p:cNvSpPr>
          <p:nvPr>
            <p:ph type="title" hasCustomPrompt="1"/>
          </p:nvPr>
        </p:nvSpPr>
        <p:spPr>
          <a:xfrm>
            <a:off x="4528459" y="2286889"/>
            <a:ext cx="7380512" cy="719386"/>
          </a:xfrm>
          <a:prstGeom prst="rect">
            <a:avLst/>
          </a:prstGeom>
        </p:spPr>
        <p:txBody>
          <a:bodyPr/>
          <a:lstStyle>
            <a:lvl1pPr>
              <a:defRPr sz="4800">
                <a:solidFill>
                  <a:schemeClr val="bg1"/>
                </a:solidFill>
                <a:latin typeface="微软雅黑" pitchFamily="34" charset="-122"/>
                <a:ea typeface="微软雅黑" pitchFamily="34" charset="-122"/>
              </a:defRPr>
            </a:lvl1pPr>
          </a:lstStyle>
          <a:p>
            <a:r>
              <a:rPr lang="zh-CN" altLang="en-US" dirty="0"/>
              <a:t>此处输入章标题</a:t>
            </a:r>
            <a:endParaRPr lang="zh-CN" altLang="en-US" dirty="0"/>
          </a:p>
        </p:txBody>
      </p:sp>
      <p:sp>
        <p:nvSpPr>
          <p:cNvPr id="13" name="正文级别 1…"/>
          <p:cNvSpPr txBox="1">
            <a:spLocks noGrp="1"/>
          </p:cNvSpPr>
          <p:nvPr>
            <p:ph type="body" sz="quarter" idx="14" hasCustomPrompt="1"/>
          </p:nvPr>
        </p:nvSpPr>
        <p:spPr>
          <a:xfrm>
            <a:off x="5591944" y="3140968"/>
            <a:ext cx="5157789" cy="399097"/>
          </a:xfrm>
          <a:prstGeom prst="rect">
            <a:avLst/>
          </a:prstGeom>
        </p:spPr>
        <p:txBody>
          <a:bodyPr anchor="b">
            <a:noAutofit/>
          </a:bodyPr>
          <a:lstStyle>
            <a:lvl1pPr marL="0" indent="0">
              <a:buClrTx/>
              <a:buSzTx/>
              <a:buNone/>
              <a:defRPr sz="2400" b="0">
                <a:solidFill>
                  <a:schemeClr val="bg2">
                    <a:lumMod val="20000"/>
                    <a:lumOff val="80000"/>
                  </a:schemeClr>
                </a:solidFill>
                <a:latin typeface="微软雅黑" pitchFamily="34" charset="-122"/>
                <a:ea typeface="微软雅黑" pitchFamily="34" charset="-122"/>
              </a:defRPr>
            </a:lvl1pPr>
            <a:lvl2pPr marL="0" indent="457200">
              <a:buClrTx/>
              <a:buSzTx/>
              <a:buNone/>
              <a:defRPr b="1"/>
            </a:lvl2pPr>
            <a:lvl3pPr marL="0" indent="914400">
              <a:buClrTx/>
              <a:buSzTx/>
              <a:buNone/>
              <a:defRPr b="1"/>
            </a:lvl3pPr>
            <a:lvl4pPr marL="0" indent="1371600">
              <a:buClrTx/>
              <a:buSzTx/>
              <a:buNone/>
              <a:defRPr b="1"/>
            </a:lvl4pPr>
            <a:lvl5pPr marL="0" indent="1828800">
              <a:buClrTx/>
              <a:buSzTx/>
              <a:buNone/>
              <a:defRPr b="1"/>
            </a:lvl5pPr>
          </a:lstStyle>
          <a:p>
            <a:r>
              <a:rPr lang="zh-CN" altLang="en-US" dirty="0"/>
              <a:t>此处</a:t>
            </a:r>
            <a:r>
              <a:rPr lang="zh-CN" altLang="en-US" dirty="0" smtClean="0"/>
              <a:t>输入节标题</a:t>
            </a:r>
            <a:endParaRPr dirty="0"/>
          </a:p>
        </p:txBody>
      </p:sp>
    </p:spTree>
  </p:cSld>
  <p:clrMapOvr>
    <a:masterClrMapping/>
  </p:clrMapOvr>
  <p:transition spd="med"/>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1"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7" name="直接连接符 6"/>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9" name="组合 8"/>
          <p:cNvGrpSpPr/>
          <p:nvPr userDrawn="1"/>
        </p:nvGrpSpPr>
        <p:grpSpPr>
          <a:xfrm>
            <a:off x="9961230" y="6488681"/>
            <a:ext cx="1971263" cy="369330"/>
            <a:chOff x="9765890" y="6223198"/>
            <a:chExt cx="2426110" cy="634802"/>
          </a:xfrm>
          <a:solidFill>
            <a:schemeClr val="accent2">
              <a:lumMod val="60000"/>
              <a:lumOff val="40000"/>
            </a:schemeClr>
          </a:solidFill>
        </p:grpSpPr>
        <p:sp>
          <p:nvSpPr>
            <p:cNvPr id="10" name="矩形 9"/>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11" name="等腰三角形 10"/>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2" name="组合 11"/>
          <p:cNvGrpSpPr/>
          <p:nvPr userDrawn="1"/>
        </p:nvGrpSpPr>
        <p:grpSpPr>
          <a:xfrm>
            <a:off x="10089050" y="6488681"/>
            <a:ext cx="1971263" cy="369330"/>
            <a:chOff x="9765890" y="6223198"/>
            <a:chExt cx="2426110" cy="634802"/>
          </a:xfrm>
          <a:solidFill>
            <a:schemeClr val="accent2"/>
          </a:solidFill>
        </p:grpSpPr>
        <p:sp>
          <p:nvSpPr>
            <p:cNvPr id="13" name="矩形 12"/>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14" name="等腰三角形 13"/>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6" name="组合 15"/>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7" name="矩形 16"/>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18" name="等腰三角形 17"/>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9"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90204" pitchFamily="34" charset="0"/>
                <a:cs typeface="Arial" panose="020B0604020202090204" pitchFamily="34" charset="0"/>
              </a:rPr>
              <a:t>e</a:t>
            </a:r>
            <a:r>
              <a:rPr kumimoji="0" lang="en-US" altLang="zh-CN" b="0" i="0" u="none" strike="noStrike" cap="none" spc="0" normalizeH="0" baseline="0" dirty="0">
                <a:ln>
                  <a:noFill/>
                </a:ln>
                <a:solidFill>
                  <a:schemeClr val="bg1"/>
                </a:solidFill>
                <a:effectLst/>
                <a:uFillTx/>
                <a:latin typeface="Arial" panose="020B0604020202090204" pitchFamily="34" charset="0"/>
                <a:cs typeface="Arial" panose="020B0604020202090204" pitchFamily="34" charset="0"/>
                <a:sym typeface="Times New Roman" panose="02020503050405090304"/>
              </a:rPr>
              <a:t>du.csdn.net</a:t>
            </a:r>
            <a:endParaRPr kumimoji="0" lang="zh-CN" altLang="en-US" b="0" i="0" u="none" strike="noStrike" cap="none" spc="0" normalizeH="0" baseline="0" dirty="0">
              <a:ln>
                <a:noFill/>
              </a:ln>
              <a:solidFill>
                <a:schemeClr val="bg1"/>
              </a:solidFill>
              <a:effectLst/>
              <a:uFillTx/>
              <a:latin typeface="Arial" panose="020B0604020202090204" pitchFamily="34" charset="0"/>
              <a:cs typeface="Arial" panose="020B0604020202090204" pitchFamily="34" charset="0"/>
              <a:sym typeface="Times New Roman" panose="02020503050405090304"/>
            </a:endParaRPr>
          </a:p>
        </p:txBody>
      </p:sp>
      <p:grpSp>
        <p:nvGrpSpPr>
          <p:cNvPr id="20" name="组合 19"/>
          <p:cNvGrpSpPr/>
          <p:nvPr userDrawn="1"/>
        </p:nvGrpSpPr>
        <p:grpSpPr>
          <a:xfrm flipV="1">
            <a:off x="-19588" y="0"/>
            <a:ext cx="860137" cy="597741"/>
            <a:chOff x="-360202" y="-6"/>
            <a:chExt cx="860137" cy="723269"/>
          </a:xfrm>
        </p:grpSpPr>
        <p:grpSp>
          <p:nvGrpSpPr>
            <p:cNvPr id="21" name="组合 20"/>
            <p:cNvGrpSpPr/>
            <p:nvPr/>
          </p:nvGrpSpPr>
          <p:grpSpPr>
            <a:xfrm>
              <a:off x="-155344" y="-6"/>
              <a:ext cx="655279" cy="723266"/>
              <a:chOff x="-20249" y="0"/>
              <a:chExt cx="924448" cy="914400"/>
            </a:xfrm>
            <a:solidFill>
              <a:schemeClr val="accent2">
                <a:lumMod val="60000"/>
                <a:lumOff val="40000"/>
              </a:schemeClr>
            </a:solidFill>
          </p:grpSpPr>
          <p:sp>
            <p:nvSpPr>
              <p:cNvPr id="33" name="矩形 3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4" name="等腰三角形 3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22" name="组合 21"/>
            <p:cNvGrpSpPr/>
            <p:nvPr/>
          </p:nvGrpSpPr>
          <p:grpSpPr>
            <a:xfrm>
              <a:off x="-252895" y="-4"/>
              <a:ext cx="655280" cy="723267"/>
              <a:chOff x="-20249" y="0"/>
              <a:chExt cx="924448" cy="914400"/>
            </a:xfrm>
            <a:solidFill>
              <a:schemeClr val="accent2"/>
            </a:solidFill>
          </p:grpSpPr>
          <p:sp>
            <p:nvSpPr>
              <p:cNvPr id="26" name="矩形 25"/>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2" name="等腰三角形 3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23" name="组合 22"/>
            <p:cNvGrpSpPr/>
            <p:nvPr/>
          </p:nvGrpSpPr>
          <p:grpSpPr>
            <a:xfrm>
              <a:off x="-360202" y="-3"/>
              <a:ext cx="655279" cy="723266"/>
              <a:chOff x="-20249" y="0"/>
              <a:chExt cx="924448" cy="914400"/>
            </a:xfrm>
          </p:grpSpPr>
          <p:sp>
            <p:nvSpPr>
              <p:cNvPr id="24" name="矩形 23"/>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5" name="等腰三角形 24"/>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pic>
        <p:nvPicPr>
          <p:cNvPr id="29"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5" name="文本占位符 34"/>
          <p:cNvSpPr>
            <a:spLocks noGrp="1"/>
          </p:cNvSpPr>
          <p:nvPr>
            <p:ph type="body" sz="quarter" idx="10" hasCustomPrompt="1"/>
          </p:nvPr>
        </p:nvSpPr>
        <p:spPr>
          <a:xfrm>
            <a:off x="983432" y="43360"/>
            <a:ext cx="1657350" cy="543495"/>
          </a:xfrm>
        </p:spPr>
        <p:txBody>
          <a:bodyPr anchor="ctr"/>
          <a:lstStyle>
            <a:lvl1pPr marL="0" indent="0" algn="l">
              <a:buFontTx/>
              <a:buNone/>
              <a:defRPr>
                <a:solidFill>
                  <a:schemeClr val="bg1">
                    <a:lumMod val="50000"/>
                  </a:schemeClr>
                </a:solidFill>
              </a:defRPr>
            </a:lvl1pPr>
          </a:lstStyle>
          <a:p>
            <a:pPr lvl="0"/>
            <a:r>
              <a:rPr lang="zh-CN" altLang="en-US" dirty="0" smtClean="0"/>
              <a:t>标题</a:t>
            </a:r>
            <a:endParaRPr lang="zh-CN" altLang="en-US" dirty="0"/>
          </a:p>
        </p:txBody>
      </p:sp>
    </p:spTree>
  </p:cSld>
  <p:clrMapOvr>
    <a:masterClrMapping/>
  </p:clrMapOvr>
  <p:transition spd="med"/>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新增或导入">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983432" y="69679"/>
            <a:ext cx="4176464" cy="543177"/>
          </a:xfrm>
          <a:prstGeom prst="rect">
            <a:avLst/>
          </a:prstGeom>
          <a:ln w="12700">
            <a:miter lim="400000"/>
          </a:ln>
        </p:spPr>
        <p:txBody>
          <a:bodyPr lIns="45719" rIns="45719" anchor="ctr">
            <a:normAutofit/>
          </a:bodyPr>
          <a:lstStyle>
            <a:lvl1pPr>
              <a:defRPr lang="zh-CN" altLang="en-US" dirty="0">
                <a:solidFill>
                  <a:schemeClr val="bg1">
                    <a:lumMod val="50000"/>
                  </a:schemeClr>
                </a:solidFill>
                <a:latin typeface="微软雅黑" pitchFamily="34" charset="-122"/>
                <a:ea typeface="微软雅黑" pitchFamily="34" charset="-122"/>
                <a:cs typeface="微软雅黑" pitchFamily="34" charset="-122"/>
                <a:sym typeface="Times New Roman" panose="02020503050405090304"/>
              </a:defRPr>
            </a:lvl1pPr>
          </a:lstStyle>
          <a:p>
            <a:pPr lvl="0">
              <a:lnSpc>
                <a:spcPct val="120000"/>
              </a:lnSpc>
              <a:spcBef>
                <a:spcPts val="1000"/>
              </a:spcBef>
              <a:buClr>
                <a:schemeClr val="accent2"/>
              </a:buClr>
              <a:buSzPct val="80000"/>
            </a:pPr>
            <a:r>
              <a:rPr lang="zh-CN" altLang="en-US" dirty="0" smtClean="0"/>
              <a:t>标题</a:t>
            </a:r>
            <a:endParaRPr lang="zh-CN" altLang="en-US" dirty="0"/>
          </a:p>
        </p:txBody>
      </p:sp>
      <p:sp>
        <p:nvSpPr>
          <p:cNvPr id="3" name="幻灯片编号"/>
          <p:cNvSpPr txBox="1">
            <a:spLocks noGrp="1"/>
          </p:cNvSpPr>
          <p:nvPr>
            <p:ph type="sldNum" sz="quarter" idx="2"/>
          </p:nvPr>
        </p:nvSpPr>
        <p:spPr>
          <a:xfrm>
            <a:off x="11097260" y="6502777"/>
            <a:ext cx="256541" cy="275467"/>
          </a:xfrm>
          <a:prstGeom prst="rect">
            <a:avLst/>
          </a:prstGeom>
        </p:spPr>
        <p:txBody>
          <a:bodyPr/>
          <a:lstStyle/>
          <a:p>
            <a:endParaRPr dirty="0"/>
          </a:p>
        </p:txBody>
      </p:sp>
      <p:cxnSp>
        <p:nvCxnSpPr>
          <p:cNvPr id="4" name="直接连接符 3"/>
          <p:cNvCxnSpPr/>
          <p:nvPr userDrawn="1"/>
        </p:nvCxnSpPr>
        <p:spPr>
          <a:xfrm>
            <a:off x="447594" y="586855"/>
            <a:ext cx="3046720" cy="0"/>
          </a:xfrm>
          <a:prstGeom prst="line">
            <a:avLst/>
          </a:prstGeom>
          <a:noFill/>
          <a:ln w="12700" cap="flat">
            <a:solidFill>
              <a:schemeClr val="accent2">
                <a:lumMod val="75000"/>
              </a:schemeClr>
            </a:solidFill>
            <a:prstDash val="solid"/>
            <a:miter lim="800000"/>
          </a:ln>
        </p:spPr>
        <p:style>
          <a:lnRef idx="0">
            <a:scrgbClr r="0" g="0" b="0"/>
          </a:lnRef>
          <a:fillRef idx="0">
            <a:scrgbClr r="0" g="0" b="0"/>
          </a:fillRef>
          <a:effectRef idx="0">
            <a:scrgbClr r="0" g="0" b="0"/>
          </a:effectRef>
          <a:fontRef idx="none"/>
        </p:style>
      </p:cxnSp>
      <p:grpSp>
        <p:nvGrpSpPr>
          <p:cNvPr id="5" name="组合 4"/>
          <p:cNvGrpSpPr/>
          <p:nvPr userDrawn="1"/>
        </p:nvGrpSpPr>
        <p:grpSpPr>
          <a:xfrm>
            <a:off x="9961230" y="6488681"/>
            <a:ext cx="1971263" cy="369330"/>
            <a:chOff x="9765890" y="6223198"/>
            <a:chExt cx="2426110" cy="634802"/>
          </a:xfrm>
          <a:solidFill>
            <a:schemeClr val="accent2">
              <a:lumMod val="60000"/>
              <a:lumOff val="40000"/>
            </a:schemeClr>
          </a:solidFill>
        </p:grpSpPr>
        <p:sp>
          <p:nvSpPr>
            <p:cNvPr id="6" name="矩形 5"/>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7" name="等腰三角形 6"/>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8" name="组合 7"/>
          <p:cNvGrpSpPr/>
          <p:nvPr userDrawn="1"/>
        </p:nvGrpSpPr>
        <p:grpSpPr>
          <a:xfrm>
            <a:off x="10089050" y="6488681"/>
            <a:ext cx="1971263" cy="369330"/>
            <a:chOff x="9765890" y="6223198"/>
            <a:chExt cx="2426110" cy="634802"/>
          </a:xfrm>
          <a:solidFill>
            <a:schemeClr val="accent2"/>
          </a:solidFill>
        </p:grpSpPr>
        <p:sp>
          <p:nvSpPr>
            <p:cNvPr id="9" name="矩形 8"/>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10" name="等腰三角形 9"/>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1" name="组合 10"/>
          <p:cNvGrpSpPr/>
          <p:nvPr userDrawn="1"/>
        </p:nvGrpSpPr>
        <p:grpSpPr>
          <a:xfrm>
            <a:off x="10236537" y="6488681"/>
            <a:ext cx="1971263" cy="369330"/>
            <a:chOff x="9765890" y="6223198"/>
            <a:chExt cx="2426110" cy="634802"/>
          </a:xfrm>
          <a:solidFill>
            <a:schemeClr val="accent2">
              <a:lumMod val="75000"/>
              <a:alpha val="97000"/>
            </a:schemeClr>
          </a:solidFill>
        </p:grpSpPr>
        <p:sp>
          <p:nvSpPr>
            <p:cNvPr id="12" name="矩形 11"/>
            <p:cNvSpPr/>
            <p:nvPr/>
          </p:nvSpPr>
          <p:spPr>
            <a:xfrm>
              <a:off x="10073250" y="6223198"/>
              <a:ext cx="2118750" cy="634802"/>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13" name="等腰三角形 12"/>
            <p:cNvSpPr/>
            <p:nvPr/>
          </p:nvSpPr>
          <p:spPr>
            <a:xfrm>
              <a:off x="9765890" y="6223198"/>
              <a:ext cx="619534" cy="634802"/>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4" name="文本框 18"/>
          <p:cNvSpPr txBox="1"/>
          <p:nvPr userDrawn="1"/>
        </p:nvSpPr>
        <p:spPr>
          <a:xfrm>
            <a:off x="10635443" y="6472514"/>
            <a:ext cx="1413205"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lang="en-US" altLang="zh-CN" dirty="0">
                <a:solidFill>
                  <a:schemeClr val="bg1"/>
                </a:solidFill>
                <a:latin typeface="Arial" panose="020B0604020202090204" pitchFamily="34" charset="0"/>
                <a:cs typeface="Arial" panose="020B0604020202090204" pitchFamily="34" charset="0"/>
              </a:rPr>
              <a:t>e</a:t>
            </a:r>
            <a:r>
              <a:rPr kumimoji="0" lang="en-US" altLang="zh-CN" b="0" i="0" u="none" strike="noStrike" cap="none" spc="0" normalizeH="0" baseline="0" dirty="0">
                <a:ln>
                  <a:noFill/>
                </a:ln>
                <a:solidFill>
                  <a:schemeClr val="bg1"/>
                </a:solidFill>
                <a:effectLst/>
                <a:uFillTx/>
                <a:latin typeface="Arial" panose="020B0604020202090204" pitchFamily="34" charset="0"/>
                <a:cs typeface="Arial" panose="020B0604020202090204" pitchFamily="34" charset="0"/>
                <a:sym typeface="Times New Roman" panose="02020503050405090304"/>
              </a:rPr>
              <a:t>du.csdn.net</a:t>
            </a:r>
            <a:endParaRPr kumimoji="0" lang="zh-CN" altLang="en-US" b="0" i="0" u="none" strike="noStrike" cap="none" spc="0" normalizeH="0" baseline="0" dirty="0">
              <a:ln>
                <a:noFill/>
              </a:ln>
              <a:solidFill>
                <a:schemeClr val="bg1"/>
              </a:solidFill>
              <a:effectLst/>
              <a:uFillTx/>
              <a:latin typeface="Arial" panose="020B0604020202090204" pitchFamily="34" charset="0"/>
              <a:cs typeface="Arial" panose="020B0604020202090204" pitchFamily="34" charset="0"/>
              <a:sym typeface="Times New Roman" panose="02020503050405090304"/>
            </a:endParaRPr>
          </a:p>
        </p:txBody>
      </p:sp>
      <p:grpSp>
        <p:nvGrpSpPr>
          <p:cNvPr id="15" name="组合 14"/>
          <p:cNvGrpSpPr/>
          <p:nvPr userDrawn="1"/>
        </p:nvGrpSpPr>
        <p:grpSpPr>
          <a:xfrm flipV="1">
            <a:off x="-19588" y="0"/>
            <a:ext cx="860137" cy="597741"/>
            <a:chOff x="-360202" y="-6"/>
            <a:chExt cx="860137" cy="723269"/>
          </a:xfrm>
        </p:grpSpPr>
        <p:grpSp>
          <p:nvGrpSpPr>
            <p:cNvPr id="16" name="组合 15"/>
            <p:cNvGrpSpPr/>
            <p:nvPr/>
          </p:nvGrpSpPr>
          <p:grpSpPr>
            <a:xfrm>
              <a:off x="-155344" y="-6"/>
              <a:ext cx="655279" cy="723266"/>
              <a:chOff x="-20249" y="0"/>
              <a:chExt cx="924448" cy="914400"/>
            </a:xfrm>
            <a:solidFill>
              <a:schemeClr val="accent2">
                <a:lumMod val="60000"/>
                <a:lumOff val="40000"/>
              </a:schemeClr>
            </a:solidFill>
          </p:grpSpPr>
          <p:sp>
            <p:nvSpPr>
              <p:cNvPr id="23" name="矩形 22"/>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4" name="等腰三角形 23"/>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dirty="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7" name="组合 16"/>
            <p:cNvGrpSpPr/>
            <p:nvPr/>
          </p:nvGrpSpPr>
          <p:grpSpPr>
            <a:xfrm>
              <a:off x="-252895" y="-4"/>
              <a:ext cx="655280" cy="723267"/>
              <a:chOff x="-20249" y="0"/>
              <a:chExt cx="924448" cy="914400"/>
            </a:xfrm>
            <a:solidFill>
              <a:schemeClr val="accent2"/>
            </a:solidFill>
          </p:grpSpPr>
          <p:sp>
            <p:nvSpPr>
              <p:cNvPr id="21" name="矩形 20"/>
              <p:cNvSpPr/>
              <p:nvPr/>
            </p:nvSpPr>
            <p:spPr>
              <a:xfrm>
                <a:off x="-10886" y="0"/>
                <a:ext cx="447418" cy="914400"/>
              </a:xfrm>
              <a:prstGeom prst="rect">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2" name="等腰三角形 21"/>
              <p:cNvSpPr/>
              <p:nvPr/>
            </p:nvSpPr>
            <p:spPr>
              <a:xfrm>
                <a:off x="-20249" y="0"/>
                <a:ext cx="924448" cy="914400"/>
              </a:xfrm>
              <a:prstGeom prst="triangle">
                <a:avLst/>
              </a:prstGeom>
              <a:grp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8" name="组合 17"/>
            <p:cNvGrpSpPr/>
            <p:nvPr/>
          </p:nvGrpSpPr>
          <p:grpSpPr>
            <a:xfrm>
              <a:off x="-360202" y="-3"/>
              <a:ext cx="655279" cy="723266"/>
              <a:chOff x="-20249" y="0"/>
              <a:chExt cx="924448" cy="914400"/>
            </a:xfrm>
          </p:grpSpPr>
          <p:sp>
            <p:nvSpPr>
              <p:cNvPr id="19" name="矩形 18"/>
              <p:cNvSpPr/>
              <p:nvPr/>
            </p:nvSpPr>
            <p:spPr>
              <a:xfrm>
                <a:off x="-10886" y="0"/>
                <a:ext cx="447418" cy="914400"/>
              </a:xfrm>
              <a:prstGeom prst="rect">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0" name="等腰三角形 19"/>
              <p:cNvSpPr/>
              <p:nvPr/>
            </p:nvSpPr>
            <p:spPr>
              <a:xfrm>
                <a:off x="-20249" y="0"/>
                <a:ext cx="924448" cy="914400"/>
              </a:xfrm>
              <a:prstGeom prst="triangle">
                <a:avLst/>
              </a:prstGeom>
              <a:solidFill>
                <a:schemeClr val="accent2">
                  <a:lumMod val="75000"/>
                </a:schemeClr>
              </a:solidFill>
              <a:ln w="12700" cap="flat">
                <a:noFill/>
                <a:prstDash val="solid"/>
                <a:miter lim="8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pic>
        <p:nvPicPr>
          <p:cNvPr id="25" name="Picture 2" descr="E:\work\CSDN\标准化\素材\edu1.png"/>
          <p:cNvPicPr>
            <a:picLocks noChangeAspect="1" noChangeArrowheads="1"/>
          </p:cNvPicPr>
          <p:nvPr userDrawn="1"/>
        </p:nvPicPr>
        <p:blipFill>
          <a:blip r:embed="rId2" cstate="print"/>
          <a:srcRect/>
          <a:stretch>
            <a:fillRect/>
          </a:stretch>
        </p:blipFill>
        <p:spPr bwMode="auto">
          <a:xfrm>
            <a:off x="10739921" y="257252"/>
            <a:ext cx="1131848" cy="517815"/>
          </a:xfrm>
          <a:prstGeom prst="rect">
            <a:avLst/>
          </a:prstGeom>
          <a:noFill/>
        </p:spPr>
      </p:pic>
      <p:sp>
        <p:nvSpPr>
          <p:cNvPr id="30" name="内容占位符 29"/>
          <p:cNvSpPr>
            <a:spLocks noGrp="1"/>
          </p:cNvSpPr>
          <p:nvPr>
            <p:ph sz="quarter" idx="10"/>
          </p:nvPr>
        </p:nvSpPr>
        <p:spPr>
          <a:xfrm>
            <a:off x="1271588" y="1268413"/>
            <a:ext cx="9825037" cy="4968875"/>
          </a:xfrm>
        </p:spPr>
        <p:txBody>
          <a:bodyPr/>
          <a:lstStyle>
            <a:lvl1pPr marL="0" indent="0">
              <a:buFontTx/>
              <a:buNone/>
              <a:defRPr/>
            </a:lvl1pPr>
          </a:lstStyle>
          <a:p>
            <a:pPr lvl="0"/>
            <a:endParaRPr lang="zh-CN" altLang="en-US" dirty="0"/>
          </a:p>
        </p:txBody>
      </p:sp>
    </p:spTree>
  </p:cSld>
  <p:clrMapOvr>
    <a:masterClrMapping/>
  </p:clrMapOvr>
  <p:transition spd="med"/>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尾页">
    <p:spTree>
      <p:nvGrpSpPr>
        <p:cNvPr id="1" name=""/>
        <p:cNvGrpSpPr/>
        <p:nvPr/>
      </p:nvGrpSpPr>
      <p:grpSpPr>
        <a:xfrm>
          <a:off x="0" y="0"/>
          <a:ext cx="0" cy="0"/>
          <a:chOff x="0" y="0"/>
          <a:chExt cx="0" cy="0"/>
        </a:xfrm>
      </p:grpSpPr>
      <p:pic>
        <p:nvPicPr>
          <p:cNvPr id="3" name="Picture 2" descr="E:\work\CSDN\标准化\素材\IT学涯.png"/>
          <p:cNvPicPr>
            <a:picLocks noChangeAspect="1" noChangeArrowheads="1"/>
          </p:cNvPicPr>
          <p:nvPr userDrawn="1"/>
        </p:nvPicPr>
        <p:blipFill>
          <a:blip r:embed="rId2" cstate="print"/>
          <a:srcRect/>
          <a:stretch>
            <a:fillRect/>
          </a:stretch>
        </p:blipFill>
        <p:spPr bwMode="auto">
          <a:xfrm>
            <a:off x="4794997" y="2127997"/>
            <a:ext cx="2602006" cy="2602006"/>
          </a:xfrm>
          <a:prstGeom prst="rect">
            <a:avLst/>
          </a:prstGeom>
          <a:ln>
            <a:noFill/>
          </a:ln>
          <a:effectLst>
            <a:outerShdw blurRad="190500" algn="tl" rotWithShape="0">
              <a:srgbClr val="000000">
                <a:alpha val="70000"/>
              </a:srgbClr>
            </a:outerShdw>
          </a:effectLst>
        </p:spPr>
      </p:pic>
      <p:pic>
        <p:nvPicPr>
          <p:cNvPr id="5" name="Picture 2" descr="E:\work\CSDN\标准化\素材\edu1.png"/>
          <p:cNvPicPr>
            <a:picLocks noChangeAspect="1" noChangeArrowheads="1"/>
          </p:cNvPicPr>
          <p:nvPr userDrawn="1"/>
        </p:nvPicPr>
        <p:blipFill>
          <a:blip r:embed="rId3" cstate="print"/>
          <a:srcRect/>
          <a:stretch>
            <a:fillRect/>
          </a:stretch>
        </p:blipFill>
        <p:spPr bwMode="auto">
          <a:xfrm>
            <a:off x="4792280" y="476672"/>
            <a:ext cx="2602006" cy="1190406"/>
          </a:xfrm>
          <a:prstGeom prst="rect">
            <a:avLst/>
          </a:prstGeom>
          <a:noFill/>
        </p:spPr>
      </p:pic>
    </p:spTree>
  </p:cSld>
  <p:clrMapOvr>
    <a:masterClrMapping/>
  </p:clrMapOvr>
  <p:transition spd="med"/>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5" name="页脚占位符 4"/>
          <p:cNvSpPr>
            <a:spLocks noGrp="1"/>
          </p:cNvSpPr>
          <p:nvPr>
            <p:ph type="ftr" sz="quarter" idx="11"/>
          </p:nvPr>
        </p:nvSpPr>
        <p:spPr>
          <a:xfrm>
            <a:off x="4038600" y="6356350"/>
            <a:ext cx="4114800" cy="365125"/>
          </a:xfrm>
        </p:spPr>
        <p:txBody>
          <a:bodyPr/>
          <a:lstStyle/>
          <a:p>
            <a:endParaRPr lang="zh-CN" altLang="en-US"/>
          </a:p>
        </p:txBody>
      </p:sp>
      <p:sp>
        <p:nvSpPr>
          <p:cNvPr id="6" name="灯片编号占位符 5"/>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正文级别 1…"/>
          <p:cNvSpPr txBox="1">
            <a:spLocks noGrp="1"/>
          </p:cNvSpPr>
          <p:nvPr>
            <p:ph type="body" idx="1"/>
          </p:nvPr>
        </p:nvSpPr>
        <p:spPr>
          <a:xfrm>
            <a:off x="609600" y="1600200"/>
            <a:ext cx="10972800" cy="5257800"/>
          </a:xfrm>
          <a:prstGeom prst="rect">
            <a:avLst/>
          </a:prstGeom>
          <a:ln w="12700">
            <a:miter lim="400000"/>
          </a:ln>
        </p:spPr>
        <p:txBody>
          <a:bodyPr lIns="45719" rIns="45719">
            <a:normAutofit/>
          </a:bodyPr>
          <a:lstStyle/>
          <a:p>
            <a:r>
              <a:rPr dirty="0" err="1"/>
              <a:t>正文级别</a:t>
            </a:r>
            <a:r>
              <a:rPr dirty="0"/>
              <a:t> 1</a:t>
            </a:r>
            <a:endParaRPr dirty="0"/>
          </a:p>
          <a:p>
            <a:pPr lvl="1"/>
            <a:r>
              <a:rPr dirty="0" err="1"/>
              <a:t>正文级别</a:t>
            </a:r>
            <a:r>
              <a:rPr dirty="0"/>
              <a:t> 2</a:t>
            </a:r>
            <a:endParaRPr dirty="0"/>
          </a:p>
          <a:p>
            <a:pPr lvl="2"/>
            <a:r>
              <a:rPr dirty="0" err="1"/>
              <a:t>正文级别</a:t>
            </a:r>
            <a:r>
              <a:rPr dirty="0"/>
              <a:t> 3</a:t>
            </a:r>
            <a:endParaRPr dirty="0"/>
          </a:p>
          <a:p>
            <a:pPr lvl="3"/>
            <a:r>
              <a:rPr dirty="0" err="1"/>
              <a:t>正文级别</a:t>
            </a:r>
            <a:r>
              <a:rPr dirty="0"/>
              <a:t> 4</a:t>
            </a:r>
            <a:endParaRPr dirty="0"/>
          </a:p>
          <a:p>
            <a:pPr lvl="4"/>
            <a:r>
              <a:rPr dirty="0" err="1"/>
              <a:t>正文级别</a:t>
            </a:r>
            <a:r>
              <a:rPr dirty="0"/>
              <a:t> 5</a:t>
            </a:r>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spd="med"/>
  <p:timing>
    <p:tnLst>
      <p:par>
        <p:cTn id="1" dur="indefinite" restart="never" nodeType="tmRoot"/>
      </p:par>
    </p:tnLst>
  </p:timing>
  <p:txStyles>
    <p:titleStyle>
      <a:lvl1pPr marL="0" marR="0" indent="0" algn="l" defTabSz="914400" rtl="0" latinLnBrk="0">
        <a:lnSpc>
          <a:spcPct val="90000"/>
        </a:lnSpc>
        <a:spcBef>
          <a:spcPts val="0"/>
        </a:spcBef>
        <a:spcAft>
          <a:spcPts val="0"/>
        </a:spcAft>
        <a:buClrTx/>
        <a:buSzTx/>
        <a:buFontTx/>
        <a:buNone/>
        <a:defRPr sz="2800" b="0" i="0" u="none" strike="noStrike" cap="none" spc="0" baseline="0">
          <a:ln>
            <a:noFill/>
          </a:ln>
          <a:solidFill>
            <a:schemeClr val="accent1"/>
          </a:solidFill>
          <a:uFillTx/>
          <a:latin typeface="小米兰亭" panose="03000502000000000000" charset="-122"/>
          <a:ea typeface="小米兰亭" panose="03000502000000000000" charset="-122"/>
          <a:cs typeface="小米兰亭" panose="03000502000000000000" charset="-122"/>
          <a:sym typeface="Arial" panose="020B0604020202090204"/>
        </a:defRPr>
      </a:lvl1pPr>
      <a:lvl2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2pPr>
      <a:lvl3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3pPr>
      <a:lvl4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4pPr>
      <a:lvl5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5pPr>
      <a:lvl6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6pPr>
      <a:lvl7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7pPr>
      <a:lvl8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8pPr>
      <a:lvl9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9pPr>
    </p:titleStyle>
    <p:body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9pPr>
    </p:bodyStyle>
    <p:otherStyle>
      <a:lvl1pPr marL="0" marR="0" indent="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1pPr>
      <a:lvl2pPr marL="0" marR="0" indent="457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2pPr>
      <a:lvl3pPr marL="0" marR="0" indent="914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3pPr>
      <a:lvl4pPr marL="0" marR="0" indent="1371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4pPr>
      <a:lvl5pPr marL="0" marR="0" indent="18288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5pPr>
      <a:lvl6pPr marL="0" marR="0" indent="22860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6pPr>
      <a:lvl7pPr marL="0" marR="0" indent="27432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7pPr>
      <a:lvl8pPr marL="0" marR="0" indent="32004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8pPr>
      <a:lvl9pPr marL="0" marR="0" indent="3657600" algn="r" defTabSz="914400" rtl="0" latinLnBrk="0">
        <a:lnSpc>
          <a:spcPct val="100000"/>
        </a:lnSpc>
        <a:spcBef>
          <a:spcPts val="0"/>
        </a:spcBef>
        <a:spcAft>
          <a:spcPts val="0"/>
        </a:spcAft>
        <a:buClrTx/>
        <a:buSzTx/>
        <a:buFontTx/>
        <a:buNone/>
        <a:defRPr sz="1200" b="0" i="0" u="none" strike="noStrike" cap="none" spc="0" baseline="0">
          <a:ln>
            <a:noFill/>
          </a:ln>
          <a:solidFill>
            <a:schemeClr val="tx1"/>
          </a:solidFill>
          <a:uFillTx/>
          <a:latin typeface="+mn-lt"/>
          <a:ea typeface="+mn-ea"/>
          <a:cs typeface="+mn-cs"/>
          <a:sym typeface="Times New Roman" panose="020205030504050903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6.xml"/><Relationship Id="rId2" Type="http://schemas.openxmlformats.org/officeDocument/2006/relationships/image" Target="../media/image10.png"/><Relationship Id="rId1" Type="http://schemas.openxmlformats.org/officeDocument/2006/relationships/image" Target="../media/image9.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6.xml"/><Relationship Id="rId2" Type="http://schemas.openxmlformats.org/officeDocument/2006/relationships/image" Target="../media/image12.png"/><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6.xml"/><Relationship Id="rId2" Type="http://schemas.openxmlformats.org/officeDocument/2006/relationships/image" Target="../media/image14.png"/><Relationship Id="rId1" Type="http://schemas.openxmlformats.org/officeDocument/2006/relationships/image" Target="../media/image13.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6.xml"/><Relationship Id="rId2" Type="http://schemas.openxmlformats.org/officeDocument/2006/relationships/image" Target="../media/image16.png"/><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6.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6.xml"/><Relationship Id="rId4" Type="http://schemas.openxmlformats.org/officeDocument/2006/relationships/image" Target="../media/image25.png"/><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6.xml"/><Relationship Id="rId2" Type="http://schemas.openxmlformats.org/officeDocument/2006/relationships/image" Target="../media/image27.png"/><Relationship Id="rId1" Type="http://schemas.openxmlformats.org/officeDocument/2006/relationships/image" Target="../media/image26.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6.xml"/><Relationship Id="rId2" Type="http://schemas.openxmlformats.org/officeDocument/2006/relationships/image" Target="../media/image29.png"/><Relationship Id="rId1" Type="http://schemas.openxmlformats.org/officeDocument/2006/relationships/image" Target="../media/image28.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6.xml"/><Relationship Id="rId2" Type="http://schemas.openxmlformats.org/officeDocument/2006/relationships/image" Target="../media/image31.png"/><Relationship Id="rId1" Type="http://schemas.openxmlformats.org/officeDocument/2006/relationships/image" Target="../media/image30.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6.xml"/><Relationship Id="rId1" Type="http://schemas.openxmlformats.org/officeDocument/2006/relationships/hyperlink" Target="https://open.work.weixin.qq.com/wwopen/common/readDocument/13502" TargetMode="Externa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40.jpe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5.png"/><Relationship Id="rId1" Type="http://schemas.openxmlformats.org/officeDocument/2006/relationships/image" Target="../media/image4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image" Target="../media/image5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52.xml.rels><?xml version="1.0" encoding="UTF-8" standalone="yes"?>
<Relationships xmlns="http://schemas.openxmlformats.org/package/2006/relationships"><Relationship Id="rId4" Type="http://schemas.openxmlformats.org/officeDocument/2006/relationships/slideLayout" Target="../slideLayouts/slideLayout5.xml"/><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image" Target="../media/image39.png"/><Relationship Id="rId1" Type="http://schemas.openxmlformats.org/officeDocument/2006/relationships/image" Target="../media/image3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6.xml"/><Relationship Id="rId1"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7.png"/><Relationship Id="rId1" Type="http://schemas.openxmlformats.org/officeDocument/2006/relationships/image" Target="../media/image56.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6.xml"/><Relationship Id="rId1"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6.xml"/><Relationship Id="rId1"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 name="标题 3"/>
          <p:cNvSpPr>
            <a:spLocks noGrp="1"/>
          </p:cNvSpPr>
          <p:nvPr/>
        </p:nvSpPr>
        <p:spPr>
          <a:xfrm>
            <a:off x="2211070" y="1609090"/>
            <a:ext cx="8267065" cy="719455"/>
          </a:xfrm>
          <a:prstGeom prst="rect">
            <a:avLst/>
          </a:prstGeom>
        </p:spPr>
        <p:txBody>
          <a:bodyPr/>
          <a:lstStyle>
            <a:lvl1pPr marL="0" marR="0" indent="0" algn="l" defTabSz="914400" rtl="0" latinLnBrk="0">
              <a:lnSpc>
                <a:spcPct val="90000"/>
              </a:lnSpc>
              <a:spcBef>
                <a:spcPts val="0"/>
              </a:spcBef>
              <a:spcAft>
                <a:spcPts val="0"/>
              </a:spcAft>
              <a:buClrTx/>
              <a:buSzTx/>
              <a:buFontTx/>
              <a:buNone/>
              <a:defRPr sz="4800" b="0" i="0" u="none" strike="noStrike" cap="none" spc="0" baseline="0">
                <a:ln>
                  <a:noFill/>
                </a:ln>
                <a:solidFill>
                  <a:schemeClr val="bg1"/>
                </a:solidFill>
                <a:uFillTx/>
                <a:latin typeface="微软雅黑" pitchFamily="34" charset="-122"/>
                <a:ea typeface="微软雅黑" pitchFamily="34" charset="-122"/>
                <a:cs typeface="小米兰亭" panose="03000502000000000000" charset="-122"/>
                <a:sym typeface="Arial" panose="020B0604020202090204"/>
              </a:defRPr>
            </a:lvl1pPr>
            <a:lvl2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2pPr>
            <a:lvl3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3pPr>
            <a:lvl4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4pPr>
            <a:lvl5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5pPr>
            <a:lvl6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6pPr>
            <a:lvl7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7pPr>
            <a:lvl8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8pPr>
            <a:lvl9pPr marL="0" marR="0" indent="0" algn="l" defTabSz="914400" rtl="0" latinLnBrk="0">
              <a:lnSpc>
                <a:spcPct val="90000"/>
              </a:lnSpc>
              <a:spcBef>
                <a:spcPts val="0"/>
              </a:spcBef>
              <a:spcAft>
                <a:spcPts val="0"/>
              </a:spcAft>
              <a:buClrTx/>
              <a:buSzTx/>
              <a:buFontTx/>
              <a:buNone/>
              <a:defRPr sz="3200" b="0" i="0" u="none" strike="noStrike" cap="none" spc="0" baseline="0">
                <a:ln>
                  <a:noFill/>
                </a:ln>
                <a:solidFill>
                  <a:schemeClr val="accent1"/>
                </a:solidFill>
                <a:uFillTx/>
                <a:latin typeface="Arial" panose="020B0604020202090204"/>
                <a:ea typeface="Arial" panose="020B0604020202090204"/>
                <a:cs typeface="Arial" panose="020B0604020202090204"/>
                <a:sym typeface="Arial" panose="020B0604020202090204"/>
              </a:defRPr>
            </a:lvl9pPr>
          </a:lstStyle>
          <a:p>
            <a:pPr algn="ctr" hangingPunct="0">
              <a:lnSpc>
                <a:spcPct val="100000"/>
              </a:lnSpc>
            </a:pPr>
            <a:r>
              <a:rPr lang="zh-CN" altLang="en-US" b="1" dirty="0" smtClean="0">
                <a:solidFill>
                  <a:schemeClr val="bg1">
                    <a:lumMod val="10000"/>
                  </a:schemeClr>
                </a:solidFill>
                <a:latin typeface="苹方-简" panose="020B0400000000000000" charset="-122"/>
                <a:ea typeface="苹方-简" panose="020B0400000000000000" charset="-122"/>
                <a:sym typeface="Times New Roman" panose="02020503050405090304"/>
              </a:rPr>
              <a:t>企业微信开发第三方应用篇</a:t>
            </a:r>
            <a:endParaRPr lang="zh-CN" altLang="en-US" b="1" dirty="0" smtClean="0">
              <a:solidFill>
                <a:schemeClr val="bg1">
                  <a:lumMod val="10000"/>
                </a:schemeClr>
              </a:solidFill>
              <a:latin typeface="苹方-简" panose="020B0400000000000000" charset="-122"/>
              <a:ea typeface="苹方-简" panose="020B0400000000000000" charset="-122"/>
              <a:sym typeface="Times New Roman" panose="02020503050405090304"/>
            </a:endParaRPr>
          </a:p>
        </p:txBody>
      </p:sp>
      <p:sp>
        <p:nvSpPr>
          <p:cNvPr id="10" name="文本占位符 5"/>
          <p:cNvSpPr>
            <a:spLocks noGrp="1"/>
          </p:cNvSpPr>
          <p:nvPr/>
        </p:nvSpPr>
        <p:spPr>
          <a:xfrm>
            <a:off x="3504564" y="2610872"/>
            <a:ext cx="5183188" cy="593951"/>
          </a:xfrm>
          <a:prstGeom prst="rect">
            <a:avLst/>
          </a:prstGeom>
          <a:ln w="12700">
            <a:miter lim="400000"/>
          </a:ln>
        </p:spPr>
        <p:txBody>
          <a:bodyPr lIns="45719" rIns="45719">
            <a:normAutofit/>
          </a:bodyPr>
          <a:lstStyle>
            <a:lvl1pPr marL="449580" marR="0" indent="-449580" algn="l" defTabSz="914400" rtl="0" latinLnBrk="0">
              <a:lnSpc>
                <a:spcPct val="120000"/>
              </a:lnSpc>
              <a:spcBef>
                <a:spcPts val="1000"/>
              </a:spcBef>
              <a:spcAft>
                <a:spcPts val="0"/>
              </a:spcAft>
              <a:buClr>
                <a:schemeClr val="accent2"/>
              </a:buClr>
              <a:buSzPct val="80000"/>
              <a:buFont typeface="Arial" panose="020B0604020202090204" pitchFamily="34" charset="0"/>
              <a:buChar char="•"/>
              <a:defRPr sz="2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1pPr>
            <a:lvl2pPr marL="868045" marR="0" indent="-33147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2pPr>
            <a:lvl3pPr marL="12192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3pPr>
            <a:lvl4pPr marL="16764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4pPr>
            <a:lvl5pPr marL="2133600" marR="0" indent="-304800" algn="l" defTabSz="914400" rtl="0" latinLnBrk="0">
              <a:lnSpc>
                <a:spcPct val="120000"/>
              </a:lnSpc>
              <a:spcBef>
                <a:spcPts val="1000"/>
              </a:spcBef>
              <a:spcAft>
                <a:spcPts val="0"/>
              </a:spcAft>
              <a:buClr>
                <a:schemeClr val="accent2"/>
              </a:buClr>
              <a:buSzPct val="100000"/>
              <a:buFont typeface="Arial" panose="020B0604020202090204" pitchFamily="34" charset="0"/>
              <a:buChar char="•"/>
              <a:defRPr sz="1800" b="0" i="0" u="none" strike="noStrike" cap="none" spc="0" baseline="0">
                <a:ln>
                  <a:noFill/>
                </a:ln>
                <a:solidFill>
                  <a:schemeClr val="bg1">
                    <a:lumMod val="50000"/>
                  </a:schemeClr>
                </a:solidFill>
                <a:uFillTx/>
                <a:latin typeface="微软雅黑" pitchFamily="34" charset="-122"/>
                <a:ea typeface="微软雅黑" pitchFamily="34" charset="-122"/>
                <a:cs typeface="微软雅黑" pitchFamily="34" charset="-122"/>
                <a:sym typeface="Times New Roman" panose="02020503050405090304"/>
              </a:defRPr>
            </a:lvl5pPr>
            <a:lvl6pPr marL="25908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6pPr>
            <a:lvl7pPr marL="30480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7pPr>
            <a:lvl8pPr marL="35052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8pPr>
            <a:lvl9pPr marL="3962400" marR="0" indent="-304800" algn="l" defTabSz="914400" rtl="0" latinLnBrk="0">
              <a:lnSpc>
                <a:spcPct val="120000"/>
              </a:lnSpc>
              <a:spcBef>
                <a:spcPts val="1000"/>
              </a:spcBef>
              <a:spcAft>
                <a:spcPts val="0"/>
              </a:spcAft>
              <a:buClr>
                <a:schemeClr val="accent2"/>
              </a:buClr>
              <a:buSzPct val="100000"/>
              <a:buFontTx/>
              <a:buChar char="•"/>
              <a:defRPr sz="2400" b="0" i="0" u="none" strike="noStrike" cap="none" spc="0" baseline="0">
                <a:ln>
                  <a:noFill/>
                </a:ln>
                <a:solidFill>
                  <a:srgbClr val="5F5F5F"/>
                </a:solidFill>
                <a:uFillTx/>
                <a:latin typeface="Times New Roman" panose="02020503050405090304"/>
                <a:ea typeface="Times New Roman" panose="02020503050405090304"/>
                <a:cs typeface="Times New Roman" panose="02020503050405090304"/>
                <a:sym typeface="Times New Roman" panose="02020503050405090304"/>
              </a:defRPr>
            </a:lvl9pPr>
          </a:lstStyle>
          <a:p>
            <a:pPr algn="ctr">
              <a:buNone/>
            </a:pPr>
            <a:r>
              <a:rPr lang="zh-CN" altLang="en-US" sz="2400" b="1" dirty="0">
                <a:solidFill>
                  <a:schemeClr val="bg1">
                    <a:lumMod val="10000"/>
                  </a:schemeClr>
                </a:solidFill>
                <a:latin typeface="苹方-简" panose="020B0400000000000000" charset="-122"/>
                <a:ea typeface="苹方-简" panose="020B0400000000000000" charset="-122"/>
                <a:cs typeface="苹方-简" panose="020B0400000000000000" charset="-122"/>
              </a:rPr>
              <a:t>从</a:t>
            </a:r>
            <a:r>
              <a:rPr lang="en-US" altLang="zh-CN" sz="2400" b="1" dirty="0">
                <a:solidFill>
                  <a:schemeClr val="bg1">
                    <a:lumMod val="10000"/>
                  </a:schemeClr>
                </a:solidFill>
                <a:latin typeface="苹方-简" panose="020B0400000000000000" charset="-122"/>
                <a:ea typeface="苹方-简" panose="020B0400000000000000" charset="-122"/>
                <a:cs typeface="苹方-简" panose="020B0400000000000000" charset="-122"/>
              </a:rPr>
              <a:t>0</a:t>
            </a:r>
            <a:r>
              <a:rPr lang="zh-CN" altLang="en-US" sz="2400" b="1" dirty="0">
                <a:solidFill>
                  <a:schemeClr val="bg1">
                    <a:lumMod val="10000"/>
                  </a:schemeClr>
                </a:solidFill>
                <a:latin typeface="苹方-简" panose="020B0400000000000000" charset="-122"/>
                <a:ea typeface="苹方-简" panose="020B0400000000000000" charset="-122"/>
                <a:cs typeface="苹方-简" panose="020B0400000000000000" charset="-122"/>
              </a:rPr>
              <a:t>到</a:t>
            </a:r>
            <a:r>
              <a:rPr lang="en-US" altLang="zh-CN" sz="2400" b="1" dirty="0">
                <a:solidFill>
                  <a:schemeClr val="bg1">
                    <a:lumMod val="10000"/>
                  </a:schemeClr>
                </a:solidFill>
                <a:latin typeface="苹方-简" panose="020B0400000000000000" charset="-122"/>
                <a:ea typeface="苹方-简" panose="020B0400000000000000" charset="-122"/>
                <a:cs typeface="苹方-简" panose="020B0400000000000000" charset="-122"/>
              </a:rPr>
              <a:t>1</a:t>
            </a:r>
            <a:r>
              <a:rPr lang="zh-CN" altLang="en-US" sz="2400" b="1" dirty="0">
                <a:solidFill>
                  <a:schemeClr val="bg1">
                    <a:lumMod val="10000"/>
                  </a:schemeClr>
                </a:solidFill>
                <a:latin typeface="苹方-简" panose="020B0400000000000000" charset="-122"/>
                <a:ea typeface="苹方-简" panose="020B0400000000000000" charset="-122"/>
                <a:cs typeface="苹方-简" panose="020B0400000000000000" charset="-122"/>
              </a:rPr>
              <a:t>完成企业微信第三方应用</a:t>
            </a:r>
            <a:endParaRPr lang="zh-CN" altLang="en-US" sz="2400" b="1" dirty="0">
              <a:solidFill>
                <a:schemeClr val="bg1">
                  <a:lumMod val="10000"/>
                </a:schemeClr>
              </a:solidFill>
              <a:latin typeface="苹方-简" panose="020B0400000000000000" charset="-122"/>
              <a:ea typeface="苹方-简" panose="020B0400000000000000" charset="-122"/>
              <a:cs typeface="苹方-简" panose="020B0400000000000000" charset="-122"/>
            </a:endParaRPr>
          </a:p>
        </p:txBody>
      </p:sp>
      <p:sp>
        <p:nvSpPr>
          <p:cNvPr id="11" name="文本占位符 10"/>
          <p:cNvSpPr>
            <a:spLocks noGrp="1"/>
          </p:cNvSpPr>
          <p:nvPr>
            <p:ph type="body" sz="quarter" idx="1"/>
          </p:nvPr>
        </p:nvSpPr>
        <p:spPr>
          <a:xfrm>
            <a:off x="3280096" y="3710866"/>
            <a:ext cx="5631315" cy="399097"/>
          </a:xfrm>
        </p:spPr>
        <p:txBody>
          <a:bodyPr>
            <a:normAutofit/>
          </a:bodyPr>
          <a:p>
            <a:r>
              <a:rPr lang="zh-CN" altLang="en-US" sz="1600" dirty="0" smtClean="0">
                <a:solidFill>
                  <a:schemeClr val="bg1">
                    <a:lumMod val="10000"/>
                  </a:schemeClr>
                </a:solidFill>
                <a:latin typeface="苹方-简" panose="020B0400000000000000" charset="-122"/>
                <a:ea typeface="苹方-简" panose="020B0400000000000000" charset="-122"/>
                <a:cs typeface="Times New Roman" panose="02020503050405090304"/>
              </a:rPr>
              <a:t>分享人：李月喜</a:t>
            </a:r>
            <a:endParaRPr lang="zh-CN" altLang="en-US" sz="1600" dirty="0" smtClean="0">
              <a:solidFill>
                <a:schemeClr val="bg1">
                  <a:lumMod val="10000"/>
                </a:schemeClr>
              </a:solidFill>
              <a:latin typeface="苹方-简" panose="020B0400000000000000" charset="-122"/>
              <a:ea typeface="苹方-简" panose="020B0400000000000000" charset="-122"/>
              <a:cs typeface="Times New Roman" panose="02020503050405090304"/>
            </a:endParaRPr>
          </a:p>
        </p:txBody>
      </p:sp>
    </p:spTree>
    <p:custDataLst>
      <p:tags r:id="rId1"/>
    </p:custData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屏幕快照 2020-08-09 上午12.30.55"/>
          <p:cNvPicPr>
            <a:picLocks noChangeAspect="1"/>
          </p:cNvPicPr>
          <p:nvPr/>
        </p:nvPicPr>
        <p:blipFill>
          <a:blip r:embed="rId1"/>
          <a:stretch>
            <a:fillRect/>
          </a:stretch>
        </p:blipFill>
        <p:spPr>
          <a:xfrm>
            <a:off x="233680" y="1336040"/>
            <a:ext cx="11784965" cy="4034790"/>
          </a:xfrm>
          <a:prstGeom prst="rect">
            <a:avLst/>
          </a:prstGeom>
        </p:spPr>
      </p:pic>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快照 2020-08-09 上午12.32.19"/>
          <p:cNvPicPr>
            <a:picLocks noChangeAspect="1"/>
          </p:cNvPicPr>
          <p:nvPr/>
        </p:nvPicPr>
        <p:blipFill>
          <a:blip r:embed="rId1"/>
          <a:stretch>
            <a:fillRect/>
          </a:stretch>
        </p:blipFill>
        <p:spPr>
          <a:xfrm>
            <a:off x="225425" y="1424305"/>
            <a:ext cx="11804650" cy="4030980"/>
          </a:xfrm>
          <a:prstGeom prst="rect">
            <a:avLst/>
          </a:prstGeom>
        </p:spPr>
      </p:pic>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422400" y="374650"/>
            <a:ext cx="9144000" cy="713105"/>
          </a:xfrm>
        </p:spPr>
        <p:txBody>
          <a:bodyPr/>
          <a:p>
            <a:r>
              <a:rPr lang="zh-CN" altLang="en-US" sz="2800">
                <a:sym typeface="+mn-ea"/>
              </a:rPr>
              <a:t>内部应用适用场景</a:t>
            </a:r>
            <a:endParaRPr lang="en-US" altLang="zh-CN" sz="2800">
              <a:sym typeface="+mn-ea"/>
            </a:endParaRPr>
          </a:p>
        </p:txBody>
      </p:sp>
      <p:sp>
        <p:nvSpPr>
          <p:cNvPr id="3" name="内容占位符 2"/>
          <p:cNvSpPr>
            <a:spLocks noGrp="1"/>
          </p:cNvSpPr>
          <p:nvPr>
            <p:ph idx="1"/>
          </p:nvPr>
        </p:nvSpPr>
        <p:spPr>
          <a:xfrm>
            <a:off x="1283335" y="1087755"/>
            <a:ext cx="10125075" cy="5601970"/>
          </a:xfrm>
        </p:spPr>
        <p:txBody>
          <a:bodyPr>
            <a:normAutofit fontScale="90000" lnSpcReduction="10000"/>
          </a:bodyPr>
          <a:p>
            <a:pPr marL="0" indent="0" algn="l">
              <a:buNone/>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企微后台自己创建应用开发，或自己创建应用将应用信息交由其它公司开发</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场景：</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1</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，自己公司开发给自己用；</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2</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，接受客户公司委托为其开发；</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需要客户自建应用并提供开发信息为其定制开发</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相当于我们是</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ISV)</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3</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，也可开发好程序供给多公司使用如</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SaaS</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应用；</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需要客户自建应用并提供开发信息配置直接可以使用；</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 其它：</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1</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，开发较第三方应用简单很多</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2</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，限制比第三方应用少很多，功能及权限会多些</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	3</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，不用提审上线上架</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p:txBody>
      </p:sp>
    </p:spTree>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201930"/>
            <a:ext cx="9144000" cy="713105"/>
          </a:xfrm>
        </p:spPr>
        <p:txBody>
          <a:bodyPr/>
          <a:p>
            <a:r>
              <a:rPr lang="zh-CN" altLang="en-US" sz="2800">
                <a:latin typeface="苹方-简" panose="020B0400000000000000" charset="-122"/>
                <a:ea typeface="苹方-简" panose="020B0400000000000000" charset="-122"/>
                <a:sym typeface="+mn-ea"/>
              </a:rPr>
              <a:t>第三方应用适用场景</a:t>
            </a:r>
            <a:endParaRPr lang="en-US" altLang="zh-CN" sz="2800">
              <a:latin typeface="苹方-简" panose="020B0400000000000000" charset="-122"/>
              <a:ea typeface="苹方-简" panose="020B0400000000000000" charset="-122"/>
              <a:sym typeface="+mn-ea"/>
            </a:endParaRPr>
          </a:p>
        </p:txBody>
      </p:sp>
      <p:sp>
        <p:nvSpPr>
          <p:cNvPr id="4" name="内容占位符 2"/>
          <p:cNvSpPr>
            <a:spLocks noGrp="1"/>
          </p:cNvSpPr>
          <p:nvPr/>
        </p:nvSpPr>
        <p:spPr>
          <a:xfrm>
            <a:off x="1284605" y="1089660"/>
            <a:ext cx="10588625" cy="52089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申请企微服务商开发，在服务商后台创建应用，上线后给多个公司使用</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场景：</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1</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，一个应用多个公司使用</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2</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，上线让客户可自己安装</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3</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，上架企业微信应用市场</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较难上架</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其它：</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1，开发相比内部应用复杂</a:t>
            </a:r>
            <a:endPar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2，其它流程也较为复杂</a:t>
            </a:r>
            <a:endPar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3，限制较内部应用较多，部分功能没有	</a:t>
            </a:r>
            <a:endPar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如通讯录获取信息限制，获取客户信息部分限制，无移动端</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SDK</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，目前无企业直播、日程、会议室等</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api(</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截至到</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2020</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年</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8</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月</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29</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日，接口变化需自己关注</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				</a:t>
            </a:r>
            <a:endPar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201930"/>
            <a:ext cx="9144000" cy="713105"/>
          </a:xfrm>
        </p:spPr>
        <p:txBody>
          <a:bodyPr/>
          <a:p>
            <a:r>
              <a:rPr lang="zh-CN" altLang="en-US" sz="2800">
                <a:latin typeface="苹方-简" panose="020B0400000000000000" charset="-122"/>
                <a:ea typeface="苹方-简" panose="020B0400000000000000" charset="-122"/>
                <a:sym typeface="+mn-ea"/>
              </a:rPr>
              <a:t>对小程序，及</a:t>
            </a:r>
            <a:r>
              <a:rPr lang="en-US" altLang="zh-CN" sz="2800">
                <a:latin typeface="苹方-简" panose="020B0400000000000000" charset="-122"/>
                <a:ea typeface="苹方-简" panose="020B0400000000000000" charset="-122"/>
                <a:sym typeface="+mn-ea"/>
              </a:rPr>
              <a:t>H5</a:t>
            </a:r>
            <a:r>
              <a:rPr lang="zh-CN" altLang="en-US" sz="2800">
                <a:latin typeface="苹方-简" panose="020B0400000000000000" charset="-122"/>
                <a:ea typeface="苹方-简" panose="020B0400000000000000" charset="-122"/>
                <a:sym typeface="+mn-ea"/>
              </a:rPr>
              <a:t>网页的支持</a:t>
            </a:r>
            <a:endParaRPr lang="zh-CN" altLang="en-US" sz="2800">
              <a:latin typeface="苹方-简" panose="020B0400000000000000" charset="-122"/>
              <a:ea typeface="苹方-简" panose="020B0400000000000000" charset="-122"/>
              <a:sym typeface="+mn-ea"/>
            </a:endParaRPr>
          </a:p>
        </p:txBody>
      </p:sp>
      <p:sp>
        <p:nvSpPr>
          <p:cNvPr id="4" name="内容占位符 2"/>
          <p:cNvSpPr>
            <a:spLocks noGrp="1"/>
          </p:cNvSpPr>
          <p:nvPr/>
        </p:nvSpPr>
        <p:spPr>
          <a:xfrm>
            <a:off x="1284605" y="1089660"/>
            <a:ext cx="10588625" cy="5208905"/>
          </a:xfrm>
          <a:prstGeom prst="rect">
            <a:avLst/>
          </a:prstGeom>
          <a:noFill/>
          <a:ln w="9525">
            <a:noFill/>
          </a:ln>
        </p:spPr>
        <p:txBody>
          <a:bodyPr/>
          <a:lst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0" fontAlgn="base" latinLnBrk="0" hangingPunct="0">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0" fontAlgn="base" latinLnBrk="0" hangingPunct="0">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0" fontAlgn="base" latinLnBrk="0" hangingPunct="0">
              <a:lnSpc>
                <a:spcPct val="100000"/>
              </a:lnSpc>
              <a:spcBef>
                <a:spcPct val="20000"/>
              </a:spcBef>
              <a:spcAft>
                <a:spcPct val="0"/>
              </a:spcAft>
              <a:buChar char="»"/>
              <a:defRPr sz="2000" b="0" i="0" u="none" kern="1200" baseline="0">
                <a:solidFill>
                  <a:schemeClr val="tx1"/>
                </a:solidFill>
                <a:latin typeface="+mn-lt"/>
                <a:ea typeface="+mn-ea"/>
                <a:cs typeface="+mn-cs"/>
              </a:defRPr>
            </a:lvl9pPr>
          </a:lstStyle>
          <a:p>
            <a:pPr marL="0" indent="0">
              <a:buNone/>
            </a:pP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第三方应用和内部应用都可以使用小程序及</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H5</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网页</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1</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，其中小程序需要关联，关联是要求小程序需先在微信公众平台上线</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2</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，小程序是</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Mac</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电脑上目前无法使用</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截至</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2020</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年</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8</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月</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29</a:t>
            </a:r>
            <a:r>
              <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rPr>
              <a:t>日</a:t>
            </a:r>
            <a:r>
              <a:rPr lang="en-US" altLang="zh-CN" sz="2200">
                <a:solidFill>
                  <a:schemeClr val="bg1">
                    <a:lumMod val="25000"/>
                  </a:schemeClr>
                </a:solidFill>
                <a:latin typeface="苹方-简" panose="020B0400000000000000" charset="-122"/>
                <a:ea typeface="苹方-简" panose="020B0400000000000000" charset="-122"/>
                <a:cs typeface="苹方-简" panose="020B0400000000000000" charset="-122"/>
              </a:rPr>
              <a:t>)</a:t>
            </a: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buNone/>
            </a:pPr>
            <a:endParaRPr lang="zh-CN" altLang="en-US" sz="2200">
              <a:solidFill>
                <a:schemeClr val="bg1">
                  <a:lumMod val="25000"/>
                </a:schemeClr>
              </a:solidFill>
              <a:latin typeface="苹方-简" panose="020B0400000000000000" charset="-122"/>
              <a:ea typeface="苹方-简" panose="020B0400000000000000" charset="-122"/>
              <a:cs typeface="苹方-简" panose="020B0400000000000000" charset="-122"/>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37.46"/>
          <p:cNvPicPr>
            <a:picLocks noChangeAspect="1"/>
          </p:cNvPicPr>
          <p:nvPr/>
        </p:nvPicPr>
        <p:blipFill>
          <a:blip r:embed="rId1"/>
          <a:stretch>
            <a:fillRect/>
          </a:stretch>
        </p:blipFill>
        <p:spPr>
          <a:xfrm>
            <a:off x="357505" y="184785"/>
            <a:ext cx="7393305" cy="4108450"/>
          </a:xfrm>
          <a:prstGeom prst="rect">
            <a:avLst/>
          </a:prstGeom>
        </p:spPr>
      </p:pic>
      <p:pic>
        <p:nvPicPr>
          <p:cNvPr id="3" name="图片 2" descr="屏幕快照 2020-08-24 下午9.37.54"/>
          <p:cNvPicPr>
            <a:picLocks noChangeAspect="1"/>
          </p:cNvPicPr>
          <p:nvPr/>
        </p:nvPicPr>
        <p:blipFill>
          <a:blip r:embed="rId2"/>
          <a:stretch>
            <a:fillRect/>
          </a:stretch>
        </p:blipFill>
        <p:spPr>
          <a:xfrm>
            <a:off x="4088130" y="3394075"/>
            <a:ext cx="7658735" cy="3302000"/>
          </a:xfrm>
          <a:prstGeom prst="rect">
            <a:avLst/>
          </a:prstGeom>
        </p:spPr>
      </p:pic>
    </p:spTree>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21.12"/>
          <p:cNvPicPr>
            <a:picLocks noChangeAspect="1"/>
          </p:cNvPicPr>
          <p:nvPr/>
        </p:nvPicPr>
        <p:blipFill>
          <a:blip r:embed="rId1"/>
          <a:stretch>
            <a:fillRect/>
          </a:stretch>
        </p:blipFill>
        <p:spPr>
          <a:xfrm>
            <a:off x="448310" y="209550"/>
            <a:ext cx="3696335" cy="6394450"/>
          </a:xfrm>
          <a:prstGeom prst="rect">
            <a:avLst/>
          </a:prstGeom>
        </p:spPr>
      </p:pic>
      <p:pic>
        <p:nvPicPr>
          <p:cNvPr id="3" name="图片 2" descr="屏幕快照 2020-08-24 下午9.21.19"/>
          <p:cNvPicPr>
            <a:picLocks noChangeAspect="1"/>
          </p:cNvPicPr>
          <p:nvPr/>
        </p:nvPicPr>
        <p:blipFill>
          <a:blip r:embed="rId2"/>
          <a:stretch>
            <a:fillRect/>
          </a:stretch>
        </p:blipFill>
        <p:spPr>
          <a:xfrm>
            <a:off x="7071360" y="98425"/>
            <a:ext cx="4682490" cy="6661150"/>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25.49"/>
          <p:cNvPicPr>
            <a:picLocks noChangeAspect="1"/>
          </p:cNvPicPr>
          <p:nvPr/>
        </p:nvPicPr>
        <p:blipFill>
          <a:blip r:embed="rId1"/>
          <a:stretch>
            <a:fillRect/>
          </a:stretch>
        </p:blipFill>
        <p:spPr>
          <a:xfrm>
            <a:off x="6146165" y="393065"/>
            <a:ext cx="4165600" cy="6503035"/>
          </a:xfrm>
          <a:prstGeom prst="rect">
            <a:avLst/>
          </a:prstGeom>
        </p:spPr>
      </p:pic>
      <p:pic>
        <p:nvPicPr>
          <p:cNvPr id="3" name="图片 2" descr="屏幕快照 2020-08-24 下午9.25.53"/>
          <p:cNvPicPr>
            <a:picLocks noChangeAspect="1"/>
          </p:cNvPicPr>
          <p:nvPr/>
        </p:nvPicPr>
        <p:blipFill>
          <a:blip r:embed="rId2"/>
          <a:stretch>
            <a:fillRect/>
          </a:stretch>
        </p:blipFill>
        <p:spPr>
          <a:xfrm>
            <a:off x="944245" y="721995"/>
            <a:ext cx="3848100" cy="5207000"/>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27.06"/>
          <p:cNvPicPr>
            <a:picLocks noChangeAspect="1"/>
          </p:cNvPicPr>
          <p:nvPr/>
        </p:nvPicPr>
        <p:blipFill>
          <a:blip r:embed="rId1"/>
          <a:stretch>
            <a:fillRect/>
          </a:stretch>
        </p:blipFill>
        <p:spPr>
          <a:xfrm>
            <a:off x="952500" y="74930"/>
            <a:ext cx="2383155" cy="6465570"/>
          </a:xfrm>
          <a:prstGeom prst="rect">
            <a:avLst/>
          </a:prstGeom>
        </p:spPr>
      </p:pic>
      <p:pic>
        <p:nvPicPr>
          <p:cNvPr id="3" name="图片 2" descr="屏幕快照 2020-08-24 下午9.27.12"/>
          <p:cNvPicPr>
            <a:picLocks noChangeAspect="1"/>
          </p:cNvPicPr>
          <p:nvPr/>
        </p:nvPicPr>
        <p:blipFill>
          <a:blip r:embed="rId2"/>
          <a:stretch>
            <a:fillRect/>
          </a:stretch>
        </p:blipFill>
        <p:spPr>
          <a:xfrm>
            <a:off x="6516370" y="74930"/>
            <a:ext cx="2978785" cy="6736080"/>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29.09"/>
          <p:cNvPicPr>
            <a:picLocks noChangeAspect="1"/>
          </p:cNvPicPr>
          <p:nvPr/>
        </p:nvPicPr>
        <p:blipFill>
          <a:blip r:embed="rId1"/>
          <a:stretch>
            <a:fillRect/>
          </a:stretch>
        </p:blipFill>
        <p:spPr>
          <a:xfrm>
            <a:off x="8428355" y="125730"/>
            <a:ext cx="3541395" cy="6367145"/>
          </a:xfrm>
          <a:prstGeom prst="rect">
            <a:avLst/>
          </a:prstGeom>
        </p:spPr>
      </p:pic>
      <p:pic>
        <p:nvPicPr>
          <p:cNvPr id="3" name="图片 2" descr="屏幕快照 2020-08-24 下午9.29.27"/>
          <p:cNvPicPr>
            <a:picLocks noChangeAspect="1"/>
          </p:cNvPicPr>
          <p:nvPr/>
        </p:nvPicPr>
        <p:blipFill>
          <a:blip r:embed="rId2"/>
          <a:stretch>
            <a:fillRect/>
          </a:stretch>
        </p:blipFill>
        <p:spPr>
          <a:xfrm>
            <a:off x="666750" y="125730"/>
            <a:ext cx="3241040" cy="6756400"/>
          </a:xfrm>
          <a:prstGeom prst="rect">
            <a:avLst/>
          </a:prstGeom>
        </p:spPr>
      </p:pic>
      <p:pic>
        <p:nvPicPr>
          <p:cNvPr id="4" name="图片 3" descr="屏幕快照 2020-08-24 下午9.29.41"/>
          <p:cNvPicPr>
            <a:picLocks noChangeAspect="1"/>
          </p:cNvPicPr>
          <p:nvPr/>
        </p:nvPicPr>
        <p:blipFill>
          <a:blip r:embed="rId3"/>
          <a:stretch>
            <a:fillRect/>
          </a:stretch>
        </p:blipFill>
        <p:spPr>
          <a:xfrm>
            <a:off x="4126865" y="-44450"/>
            <a:ext cx="3397250" cy="6946900"/>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094740" y="365760"/>
            <a:ext cx="10002520" cy="5878195"/>
          </a:xfrm>
        </p:spPr>
        <p:txBody>
          <a:bodyPr>
            <a:normAutofit/>
          </a:bodyPr>
          <a:p>
            <a:pPr lvl="0" algn="ctr">
              <a:lnSpc>
                <a:spcPct val="150000"/>
              </a:lnSpc>
            </a:pP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sym typeface="+mn-ea"/>
            </a:endParaRPr>
          </a:p>
          <a:p>
            <a:pPr lvl="0" algn="ctr">
              <a:lnSpc>
                <a:spcPct val="150000"/>
              </a:lnSpc>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sym typeface="+mn-ea"/>
              </a:rPr>
              <a:t>企业微信开发三部曲一：企业微信开发概述篇</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sym typeface="+mn-ea"/>
              </a:rPr>
              <a:t>(</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sym typeface="+mn-ea"/>
              </a:rPr>
              <a:t>免费</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sym typeface="+mn-ea"/>
              </a:rPr>
              <a:t>)</a:t>
            </a:r>
            <a:endParaRPr lang="en-US" altLang="zh-CN">
              <a:solidFill>
                <a:schemeClr val="bg1">
                  <a:lumMod val="25000"/>
                </a:schemeClr>
              </a:solidFill>
              <a:latin typeface="苹方-简" panose="020B0400000000000000" charset="-122"/>
              <a:ea typeface="苹方-简" panose="020B0400000000000000" charset="-122"/>
              <a:cs typeface="苹方-简" panose="020B0400000000000000" charset="-122"/>
              <a:sym typeface="+mn-ea"/>
            </a:endParaRPr>
          </a:p>
          <a:p>
            <a:pPr lvl="0" algn="ctr">
              <a:lnSpc>
                <a:spcPct val="150000"/>
              </a:lnSpc>
            </a:pPr>
            <a:endParaRPr lang="en-US" altLang="zh-CN">
              <a:solidFill>
                <a:schemeClr val="bg1">
                  <a:lumMod val="25000"/>
                </a:schemeClr>
              </a:solidFill>
              <a:latin typeface="苹方-简" panose="020B0400000000000000" charset="-122"/>
              <a:ea typeface="苹方-简" panose="020B0400000000000000" charset="-122"/>
              <a:cs typeface="苹方-简" panose="020B0400000000000000" charset="-122"/>
              <a:sym typeface="+mn-ea"/>
            </a:endParaRPr>
          </a:p>
          <a:p>
            <a:pPr lvl="0" algn="ctr">
              <a:lnSpc>
                <a:spcPct val="150000"/>
              </a:lnSpc>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sym typeface="+mn-ea"/>
              </a:rPr>
              <a:t>企业微信开发三部曲二：企业微信开发内部</a:t>
            </a:r>
            <a:r>
              <a:rPr lang="zh-CN" altLang="en-US" dirty="0" smtClean="0">
                <a:solidFill>
                  <a:schemeClr val="bg1">
                    <a:lumMod val="25000"/>
                  </a:schemeClr>
                </a:solidFill>
                <a:latin typeface="苹方-简" panose="020B0400000000000000" charset="-122"/>
                <a:ea typeface="苹方-简" panose="020B0400000000000000" charset="-122"/>
                <a:sym typeface="Times New Roman" panose="02020503050405090304"/>
              </a:rPr>
              <a:t>应用开发篇</a:t>
            </a:r>
            <a:endParaRPr lang="zh-CN" altLang="en-US" dirty="0" smtClean="0">
              <a:solidFill>
                <a:schemeClr val="bg1">
                  <a:lumMod val="25000"/>
                </a:schemeClr>
              </a:solidFill>
              <a:latin typeface="苹方-简" panose="020B0400000000000000" charset="-122"/>
              <a:ea typeface="苹方-简" panose="020B0400000000000000" charset="-122"/>
              <a:sym typeface="Times New Roman" panose="02020503050405090304"/>
            </a:endParaRPr>
          </a:p>
          <a:p>
            <a:pPr lvl="0" algn="ctr">
              <a:lnSpc>
                <a:spcPct val="150000"/>
              </a:lnSpc>
            </a:pPr>
            <a:endParaRPr lang="zh-CN" altLang="en-US" b="1" dirty="0" smtClean="0">
              <a:solidFill>
                <a:schemeClr val="bg1">
                  <a:lumMod val="25000"/>
                </a:schemeClr>
              </a:solidFill>
              <a:latin typeface="苹方-简" panose="020B0400000000000000" charset="-122"/>
              <a:ea typeface="苹方-简" panose="020B0400000000000000" charset="-122"/>
              <a:sym typeface="Times New Roman" panose="02020503050405090304"/>
            </a:endParaRPr>
          </a:p>
          <a:p>
            <a:pPr lvl="0" algn="ctr">
              <a:lnSpc>
                <a:spcPct val="150000"/>
              </a:lnSpc>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企业微信开发三部曲三：</a:t>
            </a:r>
            <a:r>
              <a:rPr lang="zh-CN" altLang="en-US" b="1" dirty="0" smtClean="0">
                <a:solidFill>
                  <a:schemeClr val="bg1">
                    <a:lumMod val="25000"/>
                  </a:schemeClr>
                </a:solidFill>
                <a:latin typeface="苹方-简" panose="020B0400000000000000" charset="-122"/>
                <a:ea typeface="苹方-简" panose="020B0400000000000000" charset="-122"/>
                <a:sym typeface="Times New Roman" panose="02020503050405090304"/>
              </a:rPr>
              <a:t>企业微信开发第三方应用开发篇</a:t>
            </a:r>
            <a:endParaRPr lang="zh-CN" altLang="en-US" b="1" dirty="0" smtClean="0">
              <a:solidFill>
                <a:schemeClr val="bg1">
                  <a:lumMod val="25000"/>
                </a:schemeClr>
              </a:solidFill>
              <a:latin typeface="苹方-简" panose="020B0400000000000000" charset="-122"/>
              <a:ea typeface="苹方-简" panose="020B0400000000000000" charset="-122"/>
              <a:sym typeface="Times New Roman" panose="02020503050405090304"/>
            </a:endParaRPr>
          </a:p>
          <a:p>
            <a:pPr lvl="0" algn="ctr">
              <a:lnSpc>
                <a:spcPct val="150000"/>
              </a:lnSpc>
            </a:pP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ctr">
              <a:lnSpc>
                <a:spcPct val="150000"/>
              </a:lnSpc>
            </a:pP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屏幕快照 2020-08-24 下午9.31.00"/>
          <p:cNvPicPr>
            <a:picLocks noChangeAspect="1"/>
          </p:cNvPicPr>
          <p:nvPr/>
        </p:nvPicPr>
        <p:blipFill>
          <a:blip r:embed="rId1"/>
          <a:stretch>
            <a:fillRect/>
          </a:stretch>
        </p:blipFill>
        <p:spPr>
          <a:xfrm>
            <a:off x="672465" y="13970"/>
            <a:ext cx="3039745" cy="6782435"/>
          </a:xfrm>
          <a:prstGeom prst="rect">
            <a:avLst/>
          </a:prstGeom>
        </p:spPr>
      </p:pic>
      <p:pic>
        <p:nvPicPr>
          <p:cNvPr id="4" name="图片 3" descr="屏幕快照 2020-08-24 下午9.30.33"/>
          <p:cNvPicPr>
            <a:picLocks noChangeAspect="1"/>
          </p:cNvPicPr>
          <p:nvPr/>
        </p:nvPicPr>
        <p:blipFill>
          <a:blip r:embed="rId2"/>
          <a:stretch>
            <a:fillRect/>
          </a:stretch>
        </p:blipFill>
        <p:spPr>
          <a:xfrm>
            <a:off x="5452110" y="13970"/>
            <a:ext cx="4284345" cy="6597650"/>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31.44"/>
          <p:cNvPicPr>
            <a:picLocks noChangeAspect="1"/>
          </p:cNvPicPr>
          <p:nvPr/>
        </p:nvPicPr>
        <p:blipFill>
          <a:blip r:embed="rId1"/>
          <a:stretch>
            <a:fillRect/>
          </a:stretch>
        </p:blipFill>
        <p:spPr>
          <a:xfrm>
            <a:off x="6216650" y="669290"/>
            <a:ext cx="5092700" cy="2565400"/>
          </a:xfrm>
          <a:prstGeom prst="rect">
            <a:avLst/>
          </a:prstGeom>
        </p:spPr>
      </p:pic>
      <p:pic>
        <p:nvPicPr>
          <p:cNvPr id="3" name="图片 2" descr="屏幕快照 2020-08-24 下午9.31.48"/>
          <p:cNvPicPr>
            <a:picLocks noChangeAspect="1"/>
          </p:cNvPicPr>
          <p:nvPr/>
        </p:nvPicPr>
        <p:blipFill>
          <a:blip r:embed="rId2"/>
          <a:stretch>
            <a:fillRect/>
          </a:stretch>
        </p:blipFill>
        <p:spPr>
          <a:xfrm>
            <a:off x="466725" y="196215"/>
            <a:ext cx="4483100" cy="3187700"/>
          </a:xfrm>
          <a:prstGeom prst="rect">
            <a:avLst/>
          </a:prstGeom>
        </p:spPr>
      </p:pic>
      <p:pic>
        <p:nvPicPr>
          <p:cNvPr id="4" name="图片 3" descr="屏幕快照 2020-08-24 下午9.32.24"/>
          <p:cNvPicPr>
            <a:picLocks noChangeAspect="1"/>
          </p:cNvPicPr>
          <p:nvPr/>
        </p:nvPicPr>
        <p:blipFill>
          <a:blip r:embed="rId3"/>
          <a:stretch>
            <a:fillRect/>
          </a:stretch>
        </p:blipFill>
        <p:spPr>
          <a:xfrm>
            <a:off x="7756525" y="3571240"/>
            <a:ext cx="6454140" cy="3444875"/>
          </a:xfrm>
          <a:prstGeom prst="rect">
            <a:avLst/>
          </a:prstGeom>
        </p:spPr>
      </p:pic>
      <p:pic>
        <p:nvPicPr>
          <p:cNvPr id="5" name="图片 4" descr="屏幕快照 2020-08-24 下午9.32.29"/>
          <p:cNvPicPr>
            <a:picLocks noChangeAspect="1"/>
          </p:cNvPicPr>
          <p:nvPr/>
        </p:nvPicPr>
        <p:blipFill>
          <a:blip r:embed="rId4"/>
          <a:stretch>
            <a:fillRect/>
          </a:stretch>
        </p:blipFill>
        <p:spPr>
          <a:xfrm>
            <a:off x="721360" y="3383915"/>
            <a:ext cx="6029960" cy="3309620"/>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24 下午9.34.05"/>
          <p:cNvPicPr>
            <a:picLocks noChangeAspect="1"/>
          </p:cNvPicPr>
          <p:nvPr/>
        </p:nvPicPr>
        <p:blipFill>
          <a:blip r:embed="rId1"/>
          <a:stretch>
            <a:fillRect/>
          </a:stretch>
        </p:blipFill>
        <p:spPr>
          <a:xfrm>
            <a:off x="944880" y="63500"/>
            <a:ext cx="9392920" cy="3218815"/>
          </a:xfrm>
          <a:prstGeom prst="rect">
            <a:avLst/>
          </a:prstGeom>
        </p:spPr>
      </p:pic>
      <p:pic>
        <p:nvPicPr>
          <p:cNvPr id="3" name="图片 2" descr="屏幕快照 2020-08-24 下午9.33.50"/>
          <p:cNvPicPr>
            <a:picLocks noChangeAspect="1"/>
          </p:cNvPicPr>
          <p:nvPr/>
        </p:nvPicPr>
        <p:blipFill>
          <a:blip r:embed="rId2"/>
          <a:stretch>
            <a:fillRect/>
          </a:stretch>
        </p:blipFill>
        <p:spPr>
          <a:xfrm>
            <a:off x="612140" y="3594100"/>
            <a:ext cx="10058400" cy="3029585"/>
          </a:xfrm>
          <a:prstGeom prst="rect">
            <a:avLst/>
          </a:prstGeom>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快照 2020-08-24 下午9.35.45"/>
          <p:cNvPicPr>
            <a:picLocks noChangeAspect="1"/>
          </p:cNvPicPr>
          <p:nvPr/>
        </p:nvPicPr>
        <p:blipFill>
          <a:blip r:embed="rId1"/>
          <a:stretch>
            <a:fillRect/>
          </a:stretch>
        </p:blipFill>
        <p:spPr>
          <a:xfrm>
            <a:off x="7033260" y="-464185"/>
            <a:ext cx="5508625" cy="6430010"/>
          </a:xfrm>
          <a:prstGeom prst="rect">
            <a:avLst/>
          </a:prstGeom>
        </p:spPr>
      </p:pic>
      <p:pic>
        <p:nvPicPr>
          <p:cNvPr id="5" name="图片 4" descr="屏幕快照 2020-08-24 下午9.35.52"/>
          <p:cNvPicPr>
            <a:picLocks noChangeAspect="1"/>
          </p:cNvPicPr>
          <p:nvPr/>
        </p:nvPicPr>
        <p:blipFill>
          <a:blip r:embed="rId2"/>
          <a:stretch>
            <a:fillRect/>
          </a:stretch>
        </p:blipFill>
        <p:spPr>
          <a:xfrm>
            <a:off x="860425" y="-58420"/>
            <a:ext cx="5316220" cy="5618480"/>
          </a:xfrm>
          <a:prstGeom prst="rect">
            <a:avLst/>
          </a:prstGeom>
        </p:spPr>
      </p:pic>
    </p:spTree>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快照 2020-08-24 下午9.37.11"/>
          <p:cNvPicPr>
            <a:picLocks noChangeAspect="1"/>
          </p:cNvPicPr>
          <p:nvPr/>
        </p:nvPicPr>
        <p:blipFill>
          <a:blip r:embed="rId1"/>
          <a:stretch>
            <a:fillRect/>
          </a:stretch>
        </p:blipFill>
        <p:spPr>
          <a:xfrm>
            <a:off x="605155" y="256540"/>
            <a:ext cx="7608570" cy="5308600"/>
          </a:xfrm>
          <a:prstGeom prst="rect">
            <a:avLst/>
          </a:prstGeom>
        </p:spPr>
      </p:pic>
      <p:pic>
        <p:nvPicPr>
          <p:cNvPr id="5" name="图片 4" descr="屏幕快照 2020-08-24 下午9.37.23"/>
          <p:cNvPicPr>
            <a:picLocks noChangeAspect="1"/>
          </p:cNvPicPr>
          <p:nvPr/>
        </p:nvPicPr>
        <p:blipFill>
          <a:blip r:embed="rId2"/>
          <a:stretch>
            <a:fillRect/>
          </a:stretch>
        </p:blipFill>
        <p:spPr>
          <a:xfrm>
            <a:off x="5276215" y="256540"/>
            <a:ext cx="7760335" cy="5207000"/>
          </a:xfrm>
          <a:prstGeom prst="rect">
            <a:avLst/>
          </a:prstGeom>
        </p:spPr>
      </p:pic>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60375" y="642620"/>
            <a:ext cx="10874375" cy="1382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buNone/>
            </a:pPr>
            <a:r>
              <a:rPr lang="zh-CN" altLang="en-US" sz="2800">
                <a:latin typeface="苹方-简" panose="020B0400000000000000" charset="-122"/>
                <a:ea typeface="苹方-简" panose="020B0400000000000000" charset="-122"/>
                <a:cs typeface="苹方-简" panose="020B0400000000000000" charset="-122"/>
                <a:sym typeface="+mn-ea"/>
              </a:rPr>
              <a:t>申请成为服务商</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pic>
        <p:nvPicPr>
          <p:cNvPr id="3" name="图片 2"/>
          <p:cNvPicPr>
            <a:picLocks noChangeAspect="1"/>
          </p:cNvPicPr>
          <p:nvPr/>
        </p:nvPicPr>
        <p:blipFill>
          <a:blip r:embed="rId1"/>
          <a:stretch>
            <a:fillRect/>
          </a:stretch>
        </p:blipFill>
        <p:spPr>
          <a:xfrm>
            <a:off x="460375" y="2453640"/>
            <a:ext cx="11692255" cy="2295525"/>
          </a:xfrm>
          <a:prstGeom prst="rect">
            <a:avLst/>
          </a:prstGeom>
        </p:spPr>
      </p:pic>
      <p:sp>
        <p:nvSpPr>
          <p:cNvPr id="4" name="文本框 3"/>
          <p:cNvSpPr txBox="1"/>
          <p:nvPr/>
        </p:nvSpPr>
        <p:spPr>
          <a:xfrm>
            <a:off x="460375" y="5357495"/>
            <a:ext cx="953579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zh-CN" altLang="en-US" sz="2800">
                <a:latin typeface="苹方-简" panose="020B0400000000000000" charset="-122"/>
                <a:ea typeface="苹方-简" panose="020B0400000000000000" charset="-122"/>
                <a:cs typeface="苹方-简" panose="020B0400000000000000" charset="-122"/>
                <a:sym typeface="+mn-ea"/>
              </a:rPr>
              <a:t>需认证才能创建应用，可为个体工商户</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p:cNvPicPr>
            <a:picLocks noChangeAspect="1"/>
          </p:cNvPicPr>
          <p:nvPr/>
        </p:nvPicPr>
        <p:blipFill>
          <a:blip r:embed="rId1"/>
          <a:stretch>
            <a:fillRect/>
          </a:stretch>
        </p:blipFill>
        <p:spPr>
          <a:xfrm>
            <a:off x="1052195" y="832485"/>
            <a:ext cx="9516745" cy="5991225"/>
          </a:xfrm>
          <a:prstGeom prst="rect">
            <a:avLst/>
          </a:prstGeom>
        </p:spPr>
      </p:pic>
      <p:sp>
        <p:nvSpPr>
          <p:cNvPr id="2" name="文本框 1"/>
          <p:cNvSpPr txBox="1"/>
          <p:nvPr/>
        </p:nvSpPr>
        <p:spPr>
          <a:xfrm>
            <a:off x="565785" y="216535"/>
            <a:ext cx="40017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rPr>
              <a:t>第三方应用开发开发流程</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841375" y="248285"/>
            <a:ext cx="329057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non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rPr>
              <a:t>第三方应用上架流程</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endParaRPr>
          </a:p>
        </p:txBody>
      </p:sp>
      <p:sp>
        <p:nvSpPr>
          <p:cNvPr id="3" name="文本框 2"/>
          <p:cNvSpPr txBox="1"/>
          <p:nvPr/>
        </p:nvSpPr>
        <p:spPr>
          <a:xfrm>
            <a:off x="841375" y="904875"/>
            <a:ext cx="10605135" cy="396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lang="en-US" altLang="zh-CN" sz="2800">
                <a:latin typeface="苹方-简" panose="020B0400000000000000" charset="-122"/>
                <a:ea typeface="苹方-简" panose="020B0400000000000000" charset="-122"/>
                <a:cs typeface="苹方-简" panose="020B0400000000000000" charset="-122"/>
                <a:sym typeface="+mn-ea"/>
                <a:hlinkClick r:id="rId1" action="ppaction://hlinkfile"/>
              </a:rPr>
              <a:t>https://open.work.weixin.qq.com/wwopen/common/readDocument/13502</a:t>
            </a:r>
            <a:endParaRPr lang="en-US" altLang="zh-CN" sz="2800">
              <a:latin typeface="苹方-简" panose="020B0400000000000000" charset="-122"/>
              <a:ea typeface="苹方-简" panose="020B0400000000000000" charset="-122"/>
              <a:cs typeface="苹方-简" panose="020B0400000000000000" charset="-122"/>
              <a:sym typeface="+mn-ea"/>
              <a:hlinkClick r:id="rId1" action="ppaction://hlinkfile"/>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mn-ea"/>
              <a:hlinkClick r:id="rId1" action="ppaction://hlinkfile"/>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mn-ea"/>
              <a:hlinkClick r:id="rId1" action="ppaction://hlinkfile"/>
            </a:endParaRPr>
          </a:p>
          <a:p>
            <a:pPr marL="0" marR="0" indent="0" algn="l" defTabSz="914400" rtl="0" fontAlgn="auto" latinLnBrk="0" hangingPunct="0">
              <a:lnSpc>
                <a:spcPct val="100000"/>
              </a:lnSpc>
              <a:spcBef>
                <a:spcPts val="0"/>
              </a:spcBef>
              <a:spcAft>
                <a:spcPts val="0"/>
              </a:spcAft>
              <a:buClrTx/>
              <a:buSzTx/>
              <a:buFontTx/>
              <a:buNone/>
            </a:pPr>
            <a:r>
              <a:rPr lang="zh-CN" altLang="en-US" sz="2800">
                <a:latin typeface="苹方-简" panose="020B0400000000000000" charset="-122"/>
                <a:ea typeface="苹方-简" panose="020B0400000000000000" charset="-122"/>
                <a:cs typeface="苹方-简" panose="020B0400000000000000" charset="-122"/>
                <a:sym typeface="+mn-ea"/>
                <a:hlinkClick r:id="rId1" action="ppaction://hlinkfile"/>
              </a:rPr>
              <a:t>上</a:t>
            </a:r>
            <a:r>
              <a:rPr lang="zh-CN" altLang="en-US" sz="2800">
                <a:latin typeface="苹方-简" panose="020B0400000000000000" charset="-122"/>
                <a:ea typeface="苹方-简" panose="020B0400000000000000" charset="-122"/>
                <a:cs typeface="苹方-简" panose="020B0400000000000000" charset="-122"/>
                <a:sym typeface="+mn-ea"/>
              </a:rPr>
              <a:t>线后可以通过自有渠道推广，让客户通过二维或者通过</a:t>
            </a:r>
            <a:r>
              <a:rPr lang="en-US" altLang="zh-CN" sz="2800">
                <a:latin typeface="苹方-简" panose="020B0400000000000000" charset="-122"/>
                <a:ea typeface="苹方-简" panose="020B0400000000000000" charset="-122"/>
                <a:cs typeface="苹方-简" panose="020B0400000000000000" charset="-122"/>
                <a:sym typeface="+mn-ea"/>
              </a:rPr>
              <a:t>api</a:t>
            </a:r>
            <a:r>
              <a:rPr lang="zh-CN" altLang="en-US" sz="2800">
                <a:latin typeface="苹方-简" panose="020B0400000000000000" charset="-122"/>
                <a:ea typeface="苹方-简" panose="020B0400000000000000" charset="-122"/>
                <a:cs typeface="苹方-简" panose="020B0400000000000000" charset="-122"/>
                <a:sym typeface="+mn-ea"/>
              </a:rPr>
              <a:t>生成链接让客户可以直接安装</a:t>
            </a:r>
            <a:endParaRPr lang="zh-CN" altLang="en-US" sz="2800">
              <a:latin typeface="苹方-简" panose="020B0400000000000000" charset="-122"/>
              <a:ea typeface="苹方-简" panose="020B0400000000000000" charset="-122"/>
              <a:cs typeface="苹方-简" panose="020B0400000000000000" charset="-122"/>
              <a:sym typeface="+mn-ea"/>
            </a:endParaRPr>
          </a:p>
          <a:p>
            <a:pPr marL="0" marR="0" indent="0" algn="l" defTabSz="914400" rtl="0" fontAlgn="auto" latinLnBrk="0" hangingPunct="0">
              <a:lnSpc>
                <a:spcPct val="100000"/>
              </a:lnSpc>
              <a:spcBef>
                <a:spcPts val="0"/>
              </a:spcBef>
              <a:spcAft>
                <a:spcPts val="0"/>
              </a:spcAft>
              <a:buClrTx/>
              <a:buSzTx/>
              <a:buFontTx/>
              <a:buNone/>
            </a:pPr>
            <a:br>
              <a:rPr lang="zh-CN" altLang="en-US" sz="2800">
                <a:latin typeface="苹方-简" panose="020B0400000000000000" charset="-122"/>
                <a:ea typeface="苹方-简" panose="020B0400000000000000" charset="-122"/>
                <a:cs typeface="苹方-简" panose="020B0400000000000000" charset="-122"/>
                <a:sym typeface="+mn-ea"/>
              </a:rPr>
            </a:br>
            <a:r>
              <a:rPr lang="zh-CN" altLang="en-US" sz="2800">
                <a:latin typeface="苹方-简" panose="020B0400000000000000" charset="-122"/>
                <a:ea typeface="苹方-简" panose="020B0400000000000000" charset="-122"/>
                <a:cs typeface="苹方-简" panose="020B0400000000000000" charset="-122"/>
                <a:sym typeface="+mn-ea"/>
              </a:rPr>
              <a:t>上架后才能让客户在应用市场搜索到</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80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4" name="图片 3" descr="屏幕快照 2020-08-22 下午6.27.35"/>
          <p:cNvPicPr>
            <a:picLocks noChangeAspect="1"/>
          </p:cNvPicPr>
          <p:nvPr/>
        </p:nvPicPr>
        <p:blipFill>
          <a:blip r:embed="rId1"/>
          <a:stretch>
            <a:fillRect/>
          </a:stretch>
        </p:blipFill>
        <p:spPr>
          <a:xfrm>
            <a:off x="1066800" y="331470"/>
            <a:ext cx="10058400" cy="6195060"/>
          </a:xfrm>
          <a:prstGeom prst="rect">
            <a:avLst/>
          </a:prstGeom>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750" y="325120"/>
            <a:ext cx="10874375" cy="65532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r>
              <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申请上架</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跟公司规模，营收，产品知名度，产品在企业微信活跃度相关</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当应用的周活跃企业数达到30家以上或应用的周活跃人数达到1000人以上，可在“企业微信-&gt;工作台-&gt;企业微信服务商助手”中联系渠道经理申请应用上架审核。（活跃企业定义：一周内活跃用户大于等于5人且活跃用户占通讯录激活用户比例大于等于10%的企业。）应用初审通过后，企业微信团队会邀请服务商参加线下的上架评审会。评审通过将发送正式的上架邀请。</a:t>
            </a:r>
            <a:endPar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sz="2800">
                <a:latin typeface="苹方-简" panose="020B0400000000000000" charset="-122"/>
                <a:ea typeface="苹方-简" panose="020B0400000000000000" charset="-122"/>
                <a:cs typeface="苹方-简" panose="020B0400000000000000" charset="-122"/>
                <a:sym typeface="+mn-ea"/>
              </a:rPr>
              <a:t>关于上线与上架</a:t>
            </a:r>
            <a:endParaRPr lang="zh-CN" altLang="en-US" sz="28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mn-ea"/>
            </a:endParaRPr>
          </a:p>
          <a:p>
            <a:pPr marL="0" marR="0" indent="0" algn="l" defTabSz="914400" rtl="0" fontAlgn="auto" latinLnBrk="0" hangingPunct="0">
              <a:lnSpc>
                <a:spcPct val="100000"/>
              </a:lnSpc>
              <a:spcBef>
                <a:spcPts val="0"/>
              </a:spcBef>
              <a:spcAft>
                <a:spcPts val="0"/>
              </a:spcAft>
              <a:buClrTx/>
              <a:buSzTx/>
              <a:buFontTx/>
              <a:buNone/>
            </a:pPr>
            <a:r>
              <a:rPr lang="zh-CN" altLang="en-US" sz="2800">
                <a:latin typeface="苹方-简" panose="020B0400000000000000" charset="-122"/>
                <a:ea typeface="苹方-简" panose="020B0400000000000000" charset="-122"/>
                <a:cs typeface="苹方-简" panose="020B0400000000000000" charset="-122"/>
                <a:sym typeface="+mn-ea"/>
              </a:rPr>
              <a:t>上线：上线后客户即可通过自有渠道安装使用</a:t>
            </a:r>
            <a:r>
              <a:rPr lang="en-US" altLang="zh-CN" sz="2800">
                <a:latin typeface="苹方-简" panose="020B0400000000000000" charset="-122"/>
                <a:ea typeface="苹方-简" panose="020B0400000000000000" charset="-122"/>
                <a:cs typeface="苹方-简" panose="020B0400000000000000" charset="-122"/>
                <a:sym typeface="+mn-ea"/>
              </a:rPr>
              <a:t>(</a:t>
            </a:r>
            <a:r>
              <a:rPr lang="zh-CN" altLang="en-US" sz="2800">
                <a:latin typeface="苹方-简" panose="020B0400000000000000" charset="-122"/>
                <a:ea typeface="苹方-简" panose="020B0400000000000000" charset="-122"/>
                <a:cs typeface="苹方-简" panose="020B0400000000000000" charset="-122"/>
                <a:sym typeface="+mn-ea"/>
              </a:rPr>
              <a:t>可生成推广二维</a:t>
            </a:r>
            <a:r>
              <a:rPr lang="en-US" altLang="zh-CN" sz="2800">
                <a:latin typeface="苹方-简" panose="020B0400000000000000" charset="-122"/>
                <a:ea typeface="苹方-简" panose="020B0400000000000000" charset="-122"/>
                <a:cs typeface="苹方-简" panose="020B0400000000000000" charset="-122"/>
                <a:sym typeface="+mn-ea"/>
              </a:rPr>
              <a:t>	</a:t>
            </a:r>
            <a:r>
              <a:rPr lang="zh-CN" altLang="en-US" sz="2800">
                <a:latin typeface="苹方-简" panose="020B0400000000000000" charset="-122"/>
                <a:ea typeface="苹方-简" panose="020B0400000000000000" charset="-122"/>
                <a:cs typeface="苹方-简" panose="020B0400000000000000" charset="-122"/>
                <a:sym typeface="+mn-ea"/>
              </a:rPr>
              <a:t>码或者生成安装链接）</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r>
              <a:rPr lang="zh-CN" altLang="en-US" sz="2800">
                <a:latin typeface="苹方-简" panose="020B0400000000000000" charset="-122"/>
                <a:ea typeface="苹方-简" panose="020B0400000000000000" charset="-122"/>
                <a:cs typeface="苹方-简" panose="020B0400000000000000" charset="-122"/>
                <a:sym typeface="+mn-ea"/>
              </a:rPr>
              <a:t>上架：上到第三方应用市场</a:t>
            </a:r>
            <a:endParaRPr lang="zh-CN" altLang="en-US" sz="280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1524000" y="298450"/>
            <a:ext cx="9144000" cy="1007110"/>
          </a:xfrm>
        </p:spPr>
        <p:txBody>
          <a:bodyPr/>
          <a:p>
            <a:r>
              <a:rPr lang="zh-CN" altLang="en-US">
                <a:latin typeface="苹方-简" panose="020B0400000000000000" charset="-122"/>
                <a:ea typeface="苹方-简" panose="020B0400000000000000" charset="-122"/>
                <a:cs typeface="苹方-简" panose="020B0400000000000000" charset="-122"/>
              </a:rPr>
              <a:t>企业微信开发概述篇</a:t>
            </a:r>
            <a:r>
              <a:rPr lang="en-US" altLang="zh-CN">
                <a:latin typeface="苹方-简" panose="020B0400000000000000" charset="-122"/>
                <a:ea typeface="苹方-简" panose="020B0400000000000000" charset="-122"/>
                <a:cs typeface="苹方-简" panose="020B0400000000000000" charset="-122"/>
              </a:rPr>
              <a:t>(</a:t>
            </a:r>
            <a:r>
              <a:rPr lang="zh-CN" altLang="en-US">
                <a:latin typeface="苹方-简" panose="020B0400000000000000" charset="-122"/>
                <a:ea typeface="苹方-简" panose="020B0400000000000000" charset="-122"/>
                <a:cs typeface="苹方-简" panose="020B0400000000000000" charset="-122"/>
              </a:rPr>
              <a:t>免费</a:t>
            </a:r>
            <a:r>
              <a:rPr lang="en-US" altLang="zh-CN">
                <a:latin typeface="苹方-简" panose="020B0400000000000000" charset="-122"/>
                <a:ea typeface="苹方-简" panose="020B0400000000000000" charset="-122"/>
                <a:cs typeface="苹方-简" panose="020B0400000000000000" charset="-122"/>
              </a:rPr>
              <a:t>)</a:t>
            </a:r>
            <a:endParaRPr lang="en-US" altLang="zh-CN">
              <a:latin typeface="苹方-简" panose="020B0400000000000000" charset="-122"/>
              <a:ea typeface="苹方-简" panose="020B0400000000000000" charset="-122"/>
              <a:cs typeface="苹方-简" panose="020B0400000000000000" charset="-122"/>
            </a:endParaRPr>
          </a:p>
        </p:txBody>
      </p:sp>
      <p:sp>
        <p:nvSpPr>
          <p:cNvPr id="3" name="副标题 2"/>
          <p:cNvSpPr>
            <a:spLocks noGrp="1"/>
          </p:cNvSpPr>
          <p:nvPr>
            <p:ph type="subTitle" idx="1"/>
          </p:nvPr>
        </p:nvSpPr>
        <p:spPr>
          <a:xfrm>
            <a:off x="1524000" y="2413635"/>
            <a:ext cx="10002520" cy="4163695"/>
          </a:xfrm>
        </p:spPr>
        <p:txBody>
          <a:bodyPr>
            <a:normAutofit fontScale="70000"/>
          </a:bodyPr>
          <a:p>
            <a:pPr lvl="0" algn="l">
              <a:lnSpc>
                <a:spcPct val="150000"/>
              </a:lnSpc>
            </a:pPr>
            <a:r>
              <a:rPr lang="zh-CN" altLang="en-US">
                <a:latin typeface="苹方-简" panose="020B0400000000000000" charset="-122"/>
                <a:ea typeface="苹方-简" panose="020B0400000000000000" charset="-122"/>
                <a:cs typeface="苹方-简" panose="020B0400000000000000" charset="-122"/>
              </a:rPr>
              <a:t>1，企业微信开发是开发什么？该怎么入手？</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sym typeface="+mn-ea"/>
              </a:rPr>
              <a:t>2</a:t>
            </a:r>
            <a:r>
              <a:rPr lang="zh-CN" altLang="en-US">
                <a:latin typeface="苹方-简" panose="020B0400000000000000" charset="-122"/>
                <a:ea typeface="苹方-简" panose="020B0400000000000000" charset="-122"/>
                <a:cs typeface="苹方-简" panose="020B0400000000000000" charset="-122"/>
                <a:sym typeface="+mn-ea"/>
              </a:rPr>
              <a:t>，企业微信合作生态、服务商类型，应用市场、行业解决方案等</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rPr>
              <a:t>3</a:t>
            </a:r>
            <a:r>
              <a:rPr lang="zh-CN" altLang="en-US">
                <a:latin typeface="苹方-简" panose="020B0400000000000000" charset="-122"/>
                <a:ea typeface="苹方-简" panose="020B0400000000000000" charset="-122"/>
                <a:cs typeface="苹方-简" panose="020B0400000000000000" charset="-122"/>
              </a:rPr>
              <a:t>，企业微信api及应用类别</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rPr>
              <a:t>4</a:t>
            </a:r>
            <a:r>
              <a:rPr lang="zh-CN" altLang="en-US">
                <a:latin typeface="苹方-简" panose="020B0400000000000000" charset="-122"/>
                <a:ea typeface="苹方-简" panose="020B0400000000000000" charset="-122"/>
                <a:cs typeface="苹方-简" panose="020B0400000000000000" charset="-122"/>
              </a:rPr>
              <a:t>，</a:t>
            </a:r>
            <a:r>
              <a:rPr lang="zh-CN" altLang="en-US">
                <a:latin typeface="苹方-简" panose="020B0400000000000000" charset="-122"/>
                <a:ea typeface="苹方-简" panose="020B0400000000000000" charset="-122"/>
                <a:cs typeface="苹方-简" panose="020B0400000000000000" charset="-122"/>
                <a:sym typeface="+mn-ea"/>
              </a:rPr>
              <a:t>企微与小程序、网页应用，连接微信的微信插件(原企业号及微工作台)、聊天工具栏</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rPr>
              <a:t>5</a:t>
            </a:r>
            <a:r>
              <a:rPr lang="zh-CN" altLang="en-US">
                <a:latin typeface="苹方-简" panose="020B0400000000000000" charset="-122"/>
                <a:ea typeface="苹方-简" panose="020B0400000000000000" charset="-122"/>
                <a:cs typeface="苹方-简" panose="020B0400000000000000" charset="-122"/>
              </a:rPr>
              <a:t>，内部应用适用场景</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rPr>
              <a:t>6</a:t>
            </a:r>
            <a:r>
              <a:rPr lang="zh-CN" altLang="en-US">
                <a:latin typeface="苹方-简" panose="020B0400000000000000" charset="-122"/>
                <a:ea typeface="苹方-简" panose="020B0400000000000000" charset="-122"/>
                <a:cs typeface="苹方-简" panose="020B0400000000000000" charset="-122"/>
              </a:rPr>
              <a:t>，</a:t>
            </a:r>
            <a:r>
              <a:rPr lang="zh-CN" altLang="en-US">
                <a:latin typeface="苹方-简" panose="020B0400000000000000" charset="-122"/>
                <a:ea typeface="苹方-简" panose="020B0400000000000000" charset="-122"/>
                <a:cs typeface="苹方-简" panose="020B0400000000000000" charset="-122"/>
                <a:sym typeface="+mn-ea"/>
              </a:rPr>
              <a:t>政务微信开发及私有化部署企业微信开发</a:t>
            </a:r>
            <a:endParaRPr lang="zh-CN" altLang="en-US">
              <a:latin typeface="苹方-简" panose="020B0400000000000000" charset="-122"/>
              <a:ea typeface="苹方-简" panose="020B0400000000000000" charset="-122"/>
              <a:cs typeface="苹方-简" panose="020B0400000000000000" charset="-122"/>
              <a:sym typeface="+mn-ea"/>
            </a:endParaRPr>
          </a:p>
          <a:p>
            <a:pPr lvl="0" algn="l">
              <a:lnSpc>
                <a:spcPct val="150000"/>
              </a:lnSpc>
            </a:pPr>
            <a:r>
              <a:rPr lang="en-US" altLang="zh-CN">
                <a:latin typeface="苹方-简" panose="020B0400000000000000" charset="-122"/>
                <a:ea typeface="苹方-简" panose="020B0400000000000000" charset="-122"/>
                <a:cs typeface="苹方-简" panose="020B0400000000000000" charset="-122"/>
              </a:rPr>
              <a:t>7</a:t>
            </a:r>
            <a:r>
              <a:rPr lang="zh-CN" altLang="en-US">
                <a:latin typeface="苹方-简" panose="020B0400000000000000" charset="-122"/>
                <a:ea typeface="苹方-简" panose="020B0400000000000000" charset="-122"/>
                <a:cs typeface="苹方-简" panose="020B0400000000000000" charset="-122"/>
              </a:rPr>
              <a:t>，第三方应用适用场景</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r>
              <a:rPr lang="zh-CN" altLang="en-US">
                <a:latin typeface="苹方-简" panose="020B0400000000000000" charset="-122"/>
                <a:ea typeface="苹方-简" panose="020B0400000000000000" charset="-122"/>
                <a:cs typeface="苹方-简" panose="020B0400000000000000" charset="-122"/>
              </a:rPr>
              <a:t>8，企业微信开发概述补遗及答疑</a:t>
            </a:r>
            <a:endParaRPr lang="zh-CN" altLang="en-US">
              <a:latin typeface="苹方-简" panose="020B0400000000000000" charset="-122"/>
              <a:ea typeface="苹方-简" panose="020B0400000000000000" charset="-122"/>
              <a:cs typeface="苹方-简" panose="020B0400000000000000" charset="-122"/>
            </a:endParaRPr>
          </a:p>
          <a:p>
            <a:pPr lvl="0" algn="l">
              <a:lnSpc>
                <a:spcPct val="150000"/>
              </a:lnSpc>
            </a:pPr>
            <a:endParaRPr lang="zh-CN" altLang="en-US">
              <a:latin typeface="苹方-简" panose="020B0400000000000000" charset="-122"/>
              <a:ea typeface="苹方-简" panose="020B0400000000000000" charset="-122"/>
              <a:cs typeface="苹方-简" panose="020B0400000000000000" charset="-122"/>
            </a:endParaRPr>
          </a:p>
        </p:txBody>
      </p:sp>
      <p:sp>
        <p:nvSpPr>
          <p:cNvPr id="5" name="文本框 4"/>
          <p:cNvSpPr txBox="1"/>
          <p:nvPr/>
        </p:nvSpPr>
        <p:spPr>
          <a:xfrm>
            <a:off x="1524000" y="1436370"/>
            <a:ext cx="9632950" cy="70548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分享人   ：李月喜     </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分享对象：企业微信开发入门人员，</a:t>
            </a:r>
            <a:r>
              <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B</a:t>
            </a: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端软件产品从业者</a:t>
            </a:r>
            <a:endPar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2413635" y="999490"/>
            <a:ext cx="8856980" cy="396811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gn="ctr">
              <a:buNone/>
            </a:pPr>
            <a:r>
              <a:rPr lang="zh-CN" altLang="en-US" sz="2800">
                <a:latin typeface="苹方-简" panose="020B0400000000000000" charset="-122"/>
                <a:ea typeface="苹方-简" panose="020B0400000000000000" charset="-122"/>
                <a:cs typeface="苹方-简" panose="020B0400000000000000" charset="-122"/>
                <a:sym typeface="+mn-ea"/>
              </a:rPr>
              <a:t>第三方市场分析（截至到</a:t>
            </a:r>
            <a:r>
              <a:rPr lang="en-US" altLang="zh-CN" sz="2800">
                <a:latin typeface="苹方-简" panose="020B0400000000000000" charset="-122"/>
                <a:ea typeface="苹方-简" panose="020B0400000000000000" charset="-122"/>
                <a:cs typeface="苹方-简" panose="020B0400000000000000" charset="-122"/>
                <a:sym typeface="+mn-ea"/>
              </a:rPr>
              <a:t>2020</a:t>
            </a:r>
            <a:r>
              <a:rPr lang="zh-CN" altLang="en-US" sz="2800">
                <a:latin typeface="苹方-简" panose="020B0400000000000000" charset="-122"/>
                <a:ea typeface="苹方-简" panose="020B0400000000000000" charset="-122"/>
                <a:cs typeface="苹方-简" panose="020B0400000000000000" charset="-122"/>
                <a:sym typeface="+mn-ea"/>
              </a:rPr>
              <a:t>年</a:t>
            </a:r>
            <a:r>
              <a:rPr lang="en-US" altLang="zh-CN" sz="2800">
                <a:latin typeface="苹方-简" panose="020B0400000000000000" charset="-122"/>
                <a:ea typeface="苹方-简" panose="020B0400000000000000" charset="-122"/>
                <a:cs typeface="苹方-简" panose="020B0400000000000000" charset="-122"/>
                <a:sym typeface="+mn-ea"/>
              </a:rPr>
              <a:t>8</a:t>
            </a:r>
            <a:r>
              <a:rPr lang="zh-CN" altLang="en-US" sz="2800">
                <a:latin typeface="苹方-简" panose="020B0400000000000000" charset="-122"/>
                <a:ea typeface="苹方-简" panose="020B0400000000000000" charset="-122"/>
                <a:cs typeface="苹方-简" panose="020B0400000000000000" charset="-122"/>
                <a:sym typeface="+mn-ea"/>
              </a:rPr>
              <a:t>月</a:t>
            </a:r>
            <a:r>
              <a:rPr lang="en-US" altLang="zh-CN" sz="2800">
                <a:latin typeface="苹方-简" panose="020B0400000000000000" charset="-122"/>
                <a:ea typeface="苹方-简" panose="020B0400000000000000" charset="-122"/>
                <a:cs typeface="苹方-简" panose="020B0400000000000000" charset="-122"/>
                <a:sym typeface="+mn-ea"/>
              </a:rPr>
              <a:t>29</a:t>
            </a:r>
            <a:r>
              <a:rPr lang="zh-CN" altLang="en-US" sz="2800">
                <a:latin typeface="苹方-简" panose="020B0400000000000000" charset="-122"/>
                <a:ea typeface="苹方-简" panose="020B0400000000000000" charset="-122"/>
                <a:cs typeface="苹方-简" panose="020B0400000000000000" charset="-122"/>
                <a:sym typeface="+mn-ea"/>
              </a:rPr>
              <a:t>日）</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ctr">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ctr">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r>
              <a:rPr lang="zh-CN" altLang="en-US" sz="2800">
                <a:latin typeface="苹方-简" panose="020B0400000000000000" charset="-122"/>
                <a:ea typeface="苹方-简" panose="020B0400000000000000" charset="-122"/>
                <a:cs typeface="苹方-简" panose="020B0400000000000000" charset="-122"/>
                <a:sym typeface="+mn-ea"/>
              </a:rPr>
              <a:t>第三方应用：直接显示</a:t>
            </a:r>
            <a:r>
              <a:rPr lang="en-US" altLang="zh-CN" sz="2800">
                <a:latin typeface="苹方-简" panose="020B0400000000000000" charset="-122"/>
                <a:ea typeface="苹方-简" panose="020B0400000000000000" charset="-122"/>
                <a:cs typeface="苹方-简" panose="020B0400000000000000" charset="-122"/>
                <a:sym typeface="+mn-ea"/>
              </a:rPr>
              <a:t>74</a:t>
            </a:r>
            <a:r>
              <a:rPr lang="zh-CN" altLang="en-US" sz="2800">
                <a:latin typeface="苹方-简" panose="020B0400000000000000" charset="-122"/>
                <a:ea typeface="苹方-简" panose="020B0400000000000000" charset="-122"/>
                <a:cs typeface="苹方-简" panose="020B0400000000000000" charset="-122"/>
                <a:sym typeface="+mn-ea"/>
              </a:rPr>
              <a:t>个 搜索显示</a:t>
            </a:r>
            <a:r>
              <a:rPr lang="en-US" altLang="zh-CN" sz="2800">
                <a:latin typeface="苹方-简" panose="020B0400000000000000" charset="-122"/>
                <a:ea typeface="苹方-简" panose="020B0400000000000000" charset="-122"/>
                <a:cs typeface="苹方-简" panose="020B0400000000000000" charset="-122"/>
                <a:sym typeface="+mn-ea"/>
              </a:rPr>
              <a:t>112</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r>
              <a:rPr lang="zh-CN" altLang="en-US" sz="2800">
                <a:latin typeface="苹方-简" panose="020B0400000000000000" charset="-122"/>
                <a:ea typeface="苹方-简" panose="020B0400000000000000" charset="-122"/>
                <a:cs typeface="苹方-简" panose="020B0400000000000000" charset="-122"/>
                <a:sym typeface="+mn-ea"/>
              </a:rPr>
              <a:t>第三方行业方案：</a:t>
            </a:r>
            <a:r>
              <a:rPr lang="en-US" altLang="zh-CN" sz="2800">
                <a:latin typeface="苹方-简" panose="020B0400000000000000" charset="-122"/>
                <a:ea typeface="苹方-简" panose="020B0400000000000000" charset="-122"/>
                <a:cs typeface="苹方-简" panose="020B0400000000000000" charset="-122"/>
                <a:sym typeface="+mn-ea"/>
              </a:rPr>
              <a:t>28</a:t>
            </a:r>
            <a:r>
              <a:rPr lang="zh-CN" altLang="en-US" sz="2800">
                <a:latin typeface="苹方-简" panose="020B0400000000000000" charset="-122"/>
                <a:ea typeface="苹方-简" panose="020B0400000000000000" charset="-122"/>
                <a:cs typeface="苹方-简" panose="020B0400000000000000" charset="-122"/>
                <a:sym typeface="+mn-ea"/>
              </a:rPr>
              <a:t>个</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r>
              <a:rPr lang="zh-CN" altLang="en-US" sz="2800">
                <a:latin typeface="苹方-简" panose="020B0400000000000000" charset="-122"/>
                <a:ea typeface="苹方-简" panose="020B0400000000000000" charset="-122"/>
                <a:cs typeface="苹方-简" panose="020B0400000000000000" charset="-122"/>
                <a:sym typeface="+mn-ea"/>
              </a:rPr>
              <a:t>第三方服务商：</a:t>
            </a:r>
            <a:r>
              <a:rPr lang="en-US" altLang="zh-CN" sz="2800">
                <a:latin typeface="苹方-简" panose="020B0400000000000000" charset="-122"/>
                <a:ea typeface="苹方-简" panose="020B0400000000000000" charset="-122"/>
                <a:cs typeface="苹方-简" panose="020B0400000000000000" charset="-122"/>
                <a:sym typeface="+mn-ea"/>
              </a:rPr>
              <a:t>57</a:t>
            </a:r>
            <a:r>
              <a:rPr lang="zh-CN" altLang="en-US" sz="2800">
                <a:latin typeface="苹方-简" panose="020B0400000000000000" charset="-122"/>
                <a:ea typeface="苹方-简" panose="020B0400000000000000" charset="-122"/>
                <a:cs typeface="苹方-简" panose="020B0400000000000000" charset="-122"/>
                <a:sym typeface="+mn-ea"/>
              </a:rPr>
              <a:t>个</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01320" y="390525"/>
            <a:ext cx="10874375" cy="91389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gn="ctr">
              <a:buNone/>
            </a:pPr>
            <a:r>
              <a:rPr lang="zh-CN" altLang="en-US" sz="2800">
                <a:latin typeface="苹方-简" panose="020B0400000000000000" charset="-122"/>
                <a:ea typeface="苹方-简" panose="020B0400000000000000" charset="-122"/>
                <a:cs typeface="苹方-简" panose="020B0400000000000000" charset="-122"/>
                <a:sym typeface="+mn-ea"/>
              </a:rPr>
              <a:t>第三方应用安装试用</a:t>
            </a:r>
            <a:r>
              <a:rPr lang="en-US" altLang="zh-CN" sz="2800">
                <a:latin typeface="苹方-简" panose="020B0400000000000000" charset="-122"/>
                <a:ea typeface="苹方-简" panose="020B0400000000000000" charset="-122"/>
                <a:cs typeface="苹方-简" panose="020B0400000000000000" charset="-122"/>
                <a:sym typeface="+mn-ea"/>
              </a:rPr>
              <a:t>(</a:t>
            </a:r>
            <a:r>
              <a:rPr lang="zh-CN" altLang="en-US" sz="2800">
                <a:latin typeface="苹方-简" panose="020B0400000000000000" charset="-122"/>
                <a:ea typeface="苹方-简" panose="020B0400000000000000" charset="-122"/>
                <a:cs typeface="苹方-简" panose="020B0400000000000000" charset="-122"/>
                <a:sym typeface="+mn-ea"/>
              </a:rPr>
              <a:t>截至到</a:t>
            </a:r>
            <a:r>
              <a:rPr lang="en-US" altLang="zh-CN" sz="2800">
                <a:latin typeface="苹方-简" panose="020B0400000000000000" charset="-122"/>
                <a:ea typeface="苹方-简" panose="020B0400000000000000" charset="-122"/>
                <a:cs typeface="苹方-简" panose="020B0400000000000000" charset="-122"/>
                <a:sym typeface="+mn-ea"/>
              </a:rPr>
              <a:t>2020</a:t>
            </a:r>
            <a:r>
              <a:rPr lang="zh-CN" altLang="en-US" sz="2800">
                <a:latin typeface="苹方-简" panose="020B0400000000000000" charset="-122"/>
                <a:ea typeface="苹方-简" panose="020B0400000000000000" charset="-122"/>
                <a:cs typeface="苹方-简" panose="020B0400000000000000" charset="-122"/>
                <a:sym typeface="+mn-ea"/>
              </a:rPr>
              <a:t>年</a:t>
            </a:r>
            <a:r>
              <a:rPr lang="en-US" altLang="zh-CN" sz="2800">
                <a:latin typeface="苹方-简" panose="020B0400000000000000" charset="-122"/>
                <a:ea typeface="苹方-简" panose="020B0400000000000000" charset="-122"/>
                <a:cs typeface="苹方-简" panose="020B0400000000000000" charset="-122"/>
                <a:sym typeface="+mn-ea"/>
              </a:rPr>
              <a:t>8</a:t>
            </a:r>
            <a:r>
              <a:rPr lang="zh-CN" altLang="en-US" sz="2800">
                <a:latin typeface="苹方-简" panose="020B0400000000000000" charset="-122"/>
                <a:ea typeface="苹方-简" panose="020B0400000000000000" charset="-122"/>
                <a:cs typeface="苹方-简" panose="020B0400000000000000" charset="-122"/>
                <a:sym typeface="+mn-ea"/>
              </a:rPr>
              <a:t>月</a:t>
            </a:r>
            <a:r>
              <a:rPr lang="en-US" altLang="zh-CN" sz="2800">
                <a:latin typeface="苹方-简" panose="020B0400000000000000" charset="-122"/>
                <a:ea typeface="苹方-简" panose="020B0400000000000000" charset="-122"/>
                <a:cs typeface="苹方-简" panose="020B0400000000000000" charset="-122"/>
                <a:sym typeface="+mn-ea"/>
              </a:rPr>
              <a:t>29</a:t>
            </a:r>
            <a:r>
              <a:rPr lang="zh-CN" altLang="en-US" sz="2800">
                <a:latin typeface="苹方-简" panose="020B0400000000000000" charset="-122"/>
                <a:ea typeface="苹方-简" panose="020B0400000000000000" charset="-122"/>
                <a:cs typeface="苹方-简" panose="020B0400000000000000" charset="-122"/>
                <a:sym typeface="+mn-ea"/>
              </a:rPr>
              <a:t>日）</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安装来源：</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应用市场</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服务商网站</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程序类型：</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网页应用</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小程序应用</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latin typeface="苹方-简" panose="020B0400000000000000" charset="-122"/>
                <a:ea typeface="苹方-简" panose="020B0400000000000000" charset="-122"/>
                <a:cs typeface="苹方-简" panose="020B0400000000000000" charset="-122"/>
                <a:sym typeface="+mn-ea"/>
              </a:rPr>
              <a:t>使用平台：</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en-US" altLang="zh-CN" sz="2800">
                <a:latin typeface="苹方-简" panose="020B0400000000000000" charset="-122"/>
                <a:ea typeface="苹方-简" panose="020B0400000000000000" charset="-122"/>
                <a:cs typeface="苹方-简" panose="020B0400000000000000" charset="-122"/>
                <a:sym typeface="+mn-ea"/>
              </a:rPr>
              <a:t>iOS,Android</a:t>
            </a:r>
            <a:r>
              <a:rPr lang="zh-CN" altLang="en-US" sz="2800">
                <a:latin typeface="苹方-简" panose="020B0400000000000000" charset="-122"/>
                <a:ea typeface="苹方-简" panose="020B0400000000000000" charset="-122"/>
                <a:cs typeface="苹方-简" panose="020B0400000000000000" charset="-122"/>
                <a:sym typeface="+mn-ea"/>
              </a:rPr>
              <a:t>无区别</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en-US" altLang="zh-CN" sz="2800">
                <a:latin typeface="苹方-简" panose="020B0400000000000000" charset="-122"/>
                <a:ea typeface="苹方-简" panose="020B0400000000000000" charset="-122"/>
                <a:cs typeface="苹方-简" panose="020B0400000000000000" charset="-122"/>
                <a:sym typeface="+mn-ea"/>
              </a:rPr>
              <a:t>Windows</a:t>
            </a:r>
            <a:r>
              <a:rPr lang="zh-CN" altLang="en-US" sz="2800">
                <a:latin typeface="苹方-简" panose="020B0400000000000000" charset="-122"/>
                <a:ea typeface="苹方-简" panose="020B0400000000000000" charset="-122"/>
                <a:cs typeface="苹方-简" panose="020B0400000000000000" charset="-122"/>
                <a:sym typeface="+mn-ea"/>
              </a:rPr>
              <a:t>无区别</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小程序</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Mac</a:t>
            </a: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电脑上目前无法显示及使用</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a:t>
            </a: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截至</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2020</a:t>
            </a: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年</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8</a:t>
            </a: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月</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29</a:t>
            </a:r>
            <a:r>
              <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日</a:t>
            </a:r>
            <a:r>
              <a:rPr lang="en-US" altLang="zh-CN" sz="2800">
                <a:solidFill>
                  <a:schemeClr val="bg1">
                    <a:lumMod val="25000"/>
                  </a:schemeClr>
                </a:solidFill>
                <a:latin typeface="苹方-简" panose="020B0400000000000000" charset="-122"/>
                <a:ea typeface="苹方-简" panose="020B0400000000000000" charset="-122"/>
                <a:cs typeface="苹方-简" panose="020B0400000000000000" charset="-122"/>
                <a:sym typeface="+mn-ea"/>
              </a:rPr>
              <a:t>)</a:t>
            </a:r>
            <a:endParaRPr lang="zh-CN" altLang="en-US" sz="2800">
              <a:solidFill>
                <a:schemeClr val="bg1">
                  <a:lumMod val="25000"/>
                </a:schemeClr>
              </a:solidFill>
              <a:latin typeface="苹方-简" panose="020B0400000000000000" charset="-122"/>
              <a:ea typeface="苹方-简" panose="020B0400000000000000" charset="-122"/>
              <a:cs typeface="苹方-简" panose="020B0400000000000000" charset="-122"/>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l">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750" y="229870"/>
            <a:ext cx="10874375"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gn="ctr">
              <a:buNone/>
            </a:pPr>
            <a:r>
              <a:rPr lang="zh-CN" altLang="en-US" sz="2800">
                <a:latin typeface="苹方-简" panose="020B0400000000000000" charset="-122"/>
                <a:ea typeface="苹方-简" panose="020B0400000000000000" charset="-122"/>
                <a:cs typeface="苹方-简" panose="020B0400000000000000" charset="-122"/>
                <a:sym typeface="+mn-ea"/>
              </a:rPr>
              <a:t>上线后的推广码</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ctr">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p:txBody>
      </p:sp>
      <p:pic>
        <p:nvPicPr>
          <p:cNvPr id="3" name="图片 2" descr="屏幕快照 2020-08-29 下午8.43.23"/>
          <p:cNvPicPr>
            <a:picLocks noChangeAspect="1"/>
          </p:cNvPicPr>
          <p:nvPr/>
        </p:nvPicPr>
        <p:blipFill>
          <a:blip r:embed="rId1"/>
          <a:stretch>
            <a:fillRect/>
          </a:stretch>
        </p:blipFill>
        <p:spPr>
          <a:xfrm>
            <a:off x="195580" y="990600"/>
            <a:ext cx="5915660" cy="5210175"/>
          </a:xfrm>
          <a:prstGeom prst="rect">
            <a:avLst/>
          </a:prstGeom>
        </p:spPr>
      </p:pic>
      <p:pic>
        <p:nvPicPr>
          <p:cNvPr id="4" name="图片 3"/>
          <p:cNvPicPr>
            <a:picLocks noChangeAspect="1"/>
          </p:cNvPicPr>
          <p:nvPr/>
        </p:nvPicPr>
        <p:blipFill>
          <a:blip r:embed="rId2"/>
          <a:stretch>
            <a:fillRect/>
          </a:stretch>
        </p:blipFill>
        <p:spPr>
          <a:xfrm>
            <a:off x="6190615" y="732790"/>
            <a:ext cx="6040120" cy="4025265"/>
          </a:xfrm>
          <a:prstGeom prst="rect">
            <a:avLst/>
          </a:prstGeom>
        </p:spPr>
      </p:pic>
      <p:pic>
        <p:nvPicPr>
          <p:cNvPr id="5" name="图片 4" descr="DB5628EE863B10DFFE60C5D53A65C69E"/>
          <p:cNvPicPr>
            <a:picLocks noChangeAspect="1"/>
          </p:cNvPicPr>
          <p:nvPr/>
        </p:nvPicPr>
        <p:blipFill>
          <a:blip r:embed="rId3"/>
          <a:stretch>
            <a:fillRect/>
          </a:stretch>
        </p:blipFill>
        <p:spPr>
          <a:xfrm>
            <a:off x="5939790" y="3303905"/>
            <a:ext cx="5059045" cy="3784600"/>
          </a:xfrm>
          <a:prstGeom prst="rect">
            <a:avLst/>
          </a:prstGeom>
        </p:spPr>
      </p:pic>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60350" y="603885"/>
            <a:ext cx="6382385" cy="5147945"/>
          </a:xfrm>
          <a:prstGeom prst="rect">
            <a:avLst/>
          </a:prstGeom>
        </p:spPr>
      </p:pic>
      <p:pic>
        <p:nvPicPr>
          <p:cNvPr id="4" name="图片 3"/>
          <p:cNvPicPr>
            <a:picLocks noChangeAspect="1"/>
          </p:cNvPicPr>
          <p:nvPr/>
        </p:nvPicPr>
        <p:blipFill>
          <a:blip r:embed="rId2"/>
          <a:stretch>
            <a:fillRect/>
          </a:stretch>
        </p:blipFill>
        <p:spPr>
          <a:xfrm>
            <a:off x="4030345" y="147320"/>
            <a:ext cx="6706235" cy="6858000"/>
          </a:xfrm>
          <a:prstGeom prst="rect">
            <a:avLst/>
          </a:prstGeom>
        </p:spPr>
      </p:pic>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ctrTitle"/>
          </p:nvPr>
        </p:nvSpPr>
        <p:spPr>
          <a:xfrm>
            <a:off x="831215" y="368300"/>
            <a:ext cx="10249535" cy="713105"/>
          </a:xfrm>
        </p:spPr>
        <p:txBody>
          <a:bodyPr/>
          <a:p>
            <a:r>
              <a:rPr lang="zh-CN" altLang="en-US" sz="2800">
                <a:latin typeface="苹方-简" panose="020B0400000000000000" charset="-122"/>
                <a:ea typeface="苹方-简" panose="020B0400000000000000" charset="-122"/>
                <a:cs typeface="苹方-简" panose="020B0400000000000000" charset="-122"/>
                <a:sym typeface="+mn-ea"/>
              </a:rPr>
              <a:t>工作台，微信插件，</a:t>
            </a:r>
            <a:r>
              <a:rPr lang="en-US" altLang="zh-CN" sz="2800">
                <a:latin typeface="苹方-简" panose="020B0400000000000000" charset="-122"/>
                <a:ea typeface="苹方-简" panose="020B0400000000000000" charset="-122"/>
                <a:cs typeface="苹方-简" panose="020B0400000000000000" charset="-122"/>
                <a:sym typeface="+mn-ea"/>
              </a:rPr>
              <a:t>聊天工具栏(2020</a:t>
            </a:r>
            <a:r>
              <a:rPr lang="zh-CN" altLang="en-US" sz="2800">
                <a:latin typeface="苹方-简" panose="020B0400000000000000" charset="-122"/>
                <a:ea typeface="苹方-简" panose="020B0400000000000000" charset="-122"/>
                <a:cs typeface="苹方-简" panose="020B0400000000000000" charset="-122"/>
                <a:sym typeface="+mn-ea"/>
              </a:rPr>
              <a:t>年</a:t>
            </a:r>
            <a:r>
              <a:rPr lang="en-US" altLang="zh-CN" sz="2800">
                <a:latin typeface="苹方-简" panose="020B0400000000000000" charset="-122"/>
                <a:ea typeface="苹方-简" panose="020B0400000000000000" charset="-122"/>
                <a:cs typeface="苹方-简" panose="020B0400000000000000" charset="-122"/>
                <a:sym typeface="+mn-ea"/>
              </a:rPr>
              <a:t>8</a:t>
            </a:r>
            <a:r>
              <a:rPr lang="zh-CN" altLang="en-US" sz="2800">
                <a:latin typeface="苹方-简" panose="020B0400000000000000" charset="-122"/>
                <a:ea typeface="苹方-简" panose="020B0400000000000000" charset="-122"/>
                <a:cs typeface="苹方-简" panose="020B0400000000000000" charset="-122"/>
                <a:sym typeface="+mn-ea"/>
              </a:rPr>
              <a:t>月</a:t>
            </a:r>
            <a:r>
              <a:rPr lang="en-US" altLang="zh-CN" sz="2800">
                <a:latin typeface="苹方-简" panose="020B0400000000000000" charset="-122"/>
                <a:ea typeface="苹方-简" panose="020B0400000000000000" charset="-122"/>
                <a:cs typeface="苹方-简" panose="020B0400000000000000" charset="-122"/>
                <a:sym typeface="+mn-ea"/>
              </a:rPr>
              <a:t>30</a:t>
            </a:r>
            <a:r>
              <a:rPr lang="zh-CN" altLang="en-US" sz="2800">
                <a:latin typeface="苹方-简" panose="020B0400000000000000" charset="-122"/>
                <a:ea typeface="苹方-简" panose="020B0400000000000000" charset="-122"/>
                <a:cs typeface="苹方-简" panose="020B0400000000000000" charset="-122"/>
                <a:sym typeface="+mn-ea"/>
              </a:rPr>
              <a:t>日</a:t>
            </a:r>
            <a:r>
              <a:rPr lang="en-US" altLang="zh-CN" sz="2800">
                <a:latin typeface="苹方-简" panose="020B0400000000000000" charset="-122"/>
                <a:ea typeface="苹方-简" panose="020B0400000000000000" charset="-122"/>
                <a:cs typeface="苹方-简" panose="020B0400000000000000" charset="-122"/>
                <a:sym typeface="+mn-ea"/>
              </a:rPr>
              <a:t>)</a:t>
            </a:r>
            <a:endParaRPr lang="en-US" altLang="zh-CN" sz="2800">
              <a:latin typeface="苹方-简" panose="020B0400000000000000" charset="-122"/>
              <a:ea typeface="苹方-简" panose="020B0400000000000000" charset="-122"/>
              <a:cs typeface="苹方-简" panose="020B0400000000000000" charset="-122"/>
              <a:sym typeface="+mn-ea"/>
            </a:endParaRPr>
          </a:p>
        </p:txBody>
      </p:sp>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1069975" y="1510665"/>
            <a:ext cx="10052685" cy="489140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应用在哪可以使用</a:t>
            </a:r>
            <a:endPar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1</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，工作台：企业微信中工作台直接使用</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企业微信应用</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(Mac</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上无法显示小程序</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2</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，微信插件</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原企业号，微工作台</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 企业内成员扫码关注会在通讯录多个我的企业并有企业入口，可在</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微信中使用企业微信应用（</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iOS</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Android</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目前小程序无法显示小程序，</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Mac</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上不支持，</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Windows</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无法显示小程序）</a:t>
            </a:r>
            <a:endPar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3</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聊天工具栏(</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原聊天侧边栏</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：跟外部联系人客户聊天</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单聊或者群</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时可打开工具栏使用应用，应用通过</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api</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可获取聊天对象，如果对方</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使用微信可用微信打开应用</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(Mac</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上无法显示小程序</a:t>
            </a:r>
            <a:r>
              <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endPar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https://open.work.weixin.qq.com/api/doc/90000/90136/91799</a:t>
            </a:r>
            <a:endParaRPr lang="en-US" altLang="zh-CN"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注意聊天附件栏：</a:t>
            </a:r>
            <a:r>
              <a:rPr lang="zh-CN" altLang="en-US" sz="2400" b="1" dirty="0" smtClean="0">
                <a:solidFill>
                  <a:schemeClr val="accent4">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目前看第三方应用好像不支持</a:t>
            </a:r>
            <a:r>
              <a:rPr lang="en-US" altLang="zh-CN" sz="2400" b="1" dirty="0" smtClean="0">
                <a:solidFill>
                  <a:schemeClr val="accent4">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b="1" dirty="0" smtClean="0">
                <a:solidFill>
                  <a:schemeClr val="accent4">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仅自建小程序在手机端支持，</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跟外部联系人客户聊天</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单聊或者群</a:t>
            </a: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时可将应用发送给对方，如果对方</a:t>
            </a:r>
            <a:r>
              <a:rPr lang="zh-CN" altLang="en-US" sz="2400" b="1"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使用微信可用微信打开应用</a:t>
            </a:r>
            <a:endPar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pic>
        <p:nvPicPr>
          <p:cNvPr id="7" name="图片 6"/>
          <p:cNvPicPr>
            <a:picLocks noChangeAspect="1"/>
          </p:cNvPicPr>
          <p:nvPr/>
        </p:nvPicPr>
        <p:blipFill>
          <a:blip r:embed="rId1"/>
          <a:stretch>
            <a:fillRect/>
          </a:stretch>
        </p:blipFill>
        <p:spPr>
          <a:xfrm>
            <a:off x="8692515" y="396875"/>
            <a:ext cx="2765425" cy="5991225"/>
          </a:xfrm>
          <a:prstGeom prst="rect">
            <a:avLst/>
          </a:prstGeom>
        </p:spPr>
      </p:pic>
      <p:pic>
        <p:nvPicPr>
          <p:cNvPr id="8" name="图片 7"/>
          <p:cNvPicPr>
            <a:picLocks noChangeAspect="1"/>
          </p:cNvPicPr>
          <p:nvPr/>
        </p:nvPicPr>
        <p:blipFill>
          <a:blip r:embed="rId2"/>
          <a:stretch>
            <a:fillRect/>
          </a:stretch>
        </p:blipFill>
        <p:spPr>
          <a:xfrm>
            <a:off x="1132205" y="208280"/>
            <a:ext cx="2940050" cy="6368415"/>
          </a:xfrm>
          <a:prstGeom prst="rect">
            <a:avLst/>
          </a:prstGeom>
        </p:spPr>
      </p:pic>
      <p:pic>
        <p:nvPicPr>
          <p:cNvPr id="9" name="图片 8"/>
          <p:cNvPicPr>
            <a:picLocks noChangeAspect="1"/>
          </p:cNvPicPr>
          <p:nvPr/>
        </p:nvPicPr>
        <p:blipFill>
          <a:blip r:embed="rId3"/>
          <a:stretch>
            <a:fillRect/>
          </a:stretch>
        </p:blipFill>
        <p:spPr>
          <a:xfrm>
            <a:off x="4726940" y="208280"/>
            <a:ext cx="2981325" cy="6457315"/>
          </a:xfrm>
          <a:prstGeom prst="rect">
            <a:avLst/>
          </a:prstGeom>
        </p:spPr>
      </p:pic>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pic>
        <p:nvPicPr>
          <p:cNvPr id="2" name="图片 1" descr="屏幕快照 2020-08-30 下午10.54.36"/>
          <p:cNvPicPr>
            <a:picLocks noChangeAspect="1"/>
          </p:cNvPicPr>
          <p:nvPr/>
        </p:nvPicPr>
        <p:blipFill>
          <a:blip r:embed="rId1"/>
          <a:stretch>
            <a:fillRect/>
          </a:stretch>
        </p:blipFill>
        <p:spPr>
          <a:xfrm>
            <a:off x="427355" y="1320800"/>
            <a:ext cx="5435600" cy="4216400"/>
          </a:xfrm>
          <a:prstGeom prst="rect">
            <a:avLst/>
          </a:prstGeom>
        </p:spPr>
      </p:pic>
      <p:sp>
        <p:nvSpPr>
          <p:cNvPr id="4" name="文本框 3"/>
          <p:cNvSpPr txBox="1"/>
          <p:nvPr/>
        </p:nvSpPr>
        <p:spPr>
          <a:xfrm>
            <a:off x="605790" y="612140"/>
            <a:ext cx="405003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Mac</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上不支持微信插件</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61975" y="338455"/>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服务商助手</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pic>
        <p:nvPicPr>
          <p:cNvPr id="2" name="图片 1" descr="屏幕快照 2020-08-31 下午9.29.39"/>
          <p:cNvPicPr>
            <a:picLocks noChangeAspect="1"/>
          </p:cNvPicPr>
          <p:nvPr/>
        </p:nvPicPr>
        <p:blipFill>
          <a:blip r:embed="rId1"/>
          <a:stretch>
            <a:fillRect/>
          </a:stretch>
        </p:blipFill>
        <p:spPr>
          <a:xfrm>
            <a:off x="331470" y="1315085"/>
            <a:ext cx="5915025" cy="4227830"/>
          </a:xfrm>
          <a:prstGeom prst="rect">
            <a:avLst/>
          </a:prstGeom>
        </p:spPr>
      </p:pic>
      <p:pic>
        <p:nvPicPr>
          <p:cNvPr id="5" name="图片 4" descr="屏幕快照 2020-08-31 下午9.29.48"/>
          <p:cNvPicPr>
            <a:picLocks noChangeAspect="1"/>
          </p:cNvPicPr>
          <p:nvPr/>
        </p:nvPicPr>
        <p:blipFill>
          <a:blip r:embed="rId2"/>
          <a:stretch>
            <a:fillRect/>
          </a:stretch>
        </p:blipFill>
        <p:spPr>
          <a:xfrm>
            <a:off x="6246495" y="1366520"/>
            <a:ext cx="5867400" cy="4124960"/>
          </a:xfrm>
          <a:prstGeom prst="rect">
            <a:avLst/>
          </a:prstGeom>
        </p:spPr>
      </p:pic>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318135"/>
            <a:ext cx="10365105"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服务商成长计划</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认证服务商后会有推送二维码加入</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其实就是一家企业微信公司</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，加入后可以登录腾讯乐享知识库</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5" name="文本框 4"/>
          <p:cNvSpPr txBox="1"/>
          <p:nvPr/>
        </p:nvSpPr>
        <p:spPr>
          <a:xfrm>
            <a:off x="584835" y="4142740"/>
            <a:ext cx="8007985" cy="2244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行业服务商成长计划</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https://mp.lexiang-asset.com/open/company_a42993964a2411e8b2165254005b9a60/docs/a858626889e611eaa4600a58ac13daf7/index.html</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6" name="文本框 5"/>
          <p:cNvSpPr txBox="1"/>
          <p:nvPr/>
        </p:nvSpPr>
        <p:spPr>
          <a:xfrm>
            <a:off x="584835" y="2324735"/>
            <a:ext cx="10172700" cy="1382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rPr>
              <a:t>服务商成长计划是向企业微信服务商提供专属互动交流和课程学习的平台，为合作伙伴成长助力。为让大家快速了解企业微信及各品类服务商</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sym typeface="Times New Roman" panose="02020503050405090304"/>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标准应用，行业解决方案应用</a:t>
            </a:r>
            <a:endPar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pic>
        <p:nvPicPr>
          <p:cNvPr id="2" name="图片 1"/>
          <p:cNvPicPr>
            <a:picLocks noChangeAspect="1"/>
          </p:cNvPicPr>
          <p:nvPr/>
        </p:nvPicPr>
        <p:blipFill>
          <a:blip r:embed="rId1"/>
          <a:stretch>
            <a:fillRect/>
          </a:stretch>
        </p:blipFill>
        <p:spPr>
          <a:xfrm>
            <a:off x="589280" y="1401445"/>
            <a:ext cx="11498580" cy="5143500"/>
          </a:xfrm>
          <a:prstGeom prst="rect">
            <a:avLst/>
          </a:prstGeom>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094740" y="365760"/>
            <a:ext cx="10002520" cy="5878195"/>
          </a:xfrm>
        </p:spPr>
        <p:txBody>
          <a:bodyPr>
            <a:normAutofit lnSpcReduction="10000"/>
          </a:bodyPr>
          <a:p>
            <a:pPr lvl="0" algn="l">
              <a:lnSpc>
                <a:spcPct val="150000"/>
              </a:lnSpc>
            </a:pPr>
            <a:endParaRPr lang="zh-CN" altLang="en-US" b="1" dirty="0" smtClean="0">
              <a:solidFill>
                <a:schemeClr val="bg1">
                  <a:lumMod val="25000"/>
                </a:schemeClr>
              </a:solidFill>
              <a:latin typeface="苹方-简" panose="020B0400000000000000" charset="-122"/>
              <a:ea typeface="苹方-简" panose="020B0400000000000000" charset="-122"/>
              <a:sym typeface="Times New Roman" panose="02020503050405090304"/>
            </a:endParaRPr>
          </a:p>
          <a:p>
            <a:pPr lvl="0" algn="ctr">
              <a:lnSpc>
                <a:spcPct val="150000"/>
              </a:lnSpc>
            </a:pPr>
            <a:r>
              <a:rPr lang="zh-CN" altLang="en-US" b="1" dirty="0" smtClean="0">
                <a:solidFill>
                  <a:schemeClr val="bg1">
                    <a:lumMod val="25000"/>
                  </a:schemeClr>
                </a:solidFill>
                <a:latin typeface="苹方-简" panose="020B0400000000000000" charset="-122"/>
                <a:ea typeface="苹方-简" panose="020B0400000000000000" charset="-122"/>
                <a:sym typeface="Times New Roman" panose="02020503050405090304"/>
              </a:rPr>
              <a:t>企业微信开发第三方应用篇</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分享对象：</a:t>
            </a: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企业微信开发者，企业微信第三方应用开发者</a:t>
            </a:r>
            <a:endParaRPr lang="en-US" altLang="zh-CN">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endParaRPr lang="en-US" altLang="zh-CN">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1</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，清晰的理解企业微信第三方应用开发流程</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2</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a:t>
            </a:r>
            <a:r>
              <a:rPr>
                <a:solidFill>
                  <a:schemeClr val="bg1">
                    <a:lumMod val="25000"/>
                  </a:schemeClr>
                </a:solidFill>
                <a:latin typeface="苹方-简" panose="020B0400000000000000" charset="-122"/>
                <a:ea typeface="苹方-简" panose="020B0400000000000000" charset="-122"/>
                <a:cs typeface="苹方-简" panose="020B0400000000000000" charset="-122"/>
              </a:rPr>
              <a:t>快速避坑躲雷节约时间精力</a:t>
            </a:r>
            <a:endParaRPr>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a:solidFill>
                  <a:schemeClr val="bg1">
                    <a:lumMod val="25000"/>
                  </a:schemeClr>
                </a:solidFill>
                <a:latin typeface="苹方-简" panose="020B0400000000000000" charset="-122"/>
                <a:ea typeface="苹方-简" panose="020B0400000000000000" charset="-122"/>
                <a:cs typeface="苹方-简" panose="020B0400000000000000" charset="-122"/>
              </a:rPr>
              <a:t>    从0到1完成企业微信第三方网页应用</a:t>
            </a:r>
            <a:endParaRPr>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a:solidFill>
                  <a:schemeClr val="bg1">
                    <a:lumMod val="25000"/>
                  </a:schemeClr>
                </a:solidFill>
                <a:latin typeface="苹方-简" panose="020B0400000000000000" charset="-122"/>
                <a:ea typeface="苹方-简" panose="020B0400000000000000" charset="-122"/>
                <a:cs typeface="苹方-简" panose="020B0400000000000000" charset="-122"/>
              </a:rPr>
              <a:t>    </a:t>
            </a:r>
            <a:r>
              <a:rPr>
                <a:solidFill>
                  <a:schemeClr val="bg1">
                    <a:lumMod val="25000"/>
                  </a:schemeClr>
                </a:solidFill>
                <a:latin typeface="苹方-简" panose="020B0400000000000000" charset="-122"/>
                <a:ea typeface="苹方-简" panose="020B0400000000000000" charset="-122"/>
                <a:cs typeface="苹方-简" panose="020B0400000000000000" charset="-122"/>
                <a:sym typeface="+mn-ea"/>
              </a:rPr>
              <a:t>从0到1完成企业微信</a:t>
            </a:r>
            <a:r>
              <a:rPr>
                <a:solidFill>
                  <a:schemeClr val="bg1">
                    <a:lumMod val="25000"/>
                  </a:schemeClr>
                </a:solidFill>
                <a:latin typeface="苹方-简" panose="020B0400000000000000" charset="-122"/>
                <a:ea typeface="苹方-简" panose="020B0400000000000000" charset="-122"/>
                <a:cs typeface="苹方-简" panose="020B0400000000000000" charset="-122"/>
              </a:rPr>
              <a:t>第三方小程序应用</a:t>
            </a:r>
            <a:endParaRPr lang="en-US" altLang="zh-CN">
              <a:solidFill>
                <a:schemeClr val="bg1">
                  <a:lumMod val="25000"/>
                </a:schemeClr>
              </a:solidFill>
              <a:latin typeface="苹方-简" panose="020B0400000000000000" charset="-122"/>
              <a:ea typeface="苹方-简" panose="020B0400000000000000" charset="-122"/>
              <a:cs typeface="苹方-简" panose="020B0400000000000000" charset="-122"/>
            </a:endParaRPr>
          </a:p>
          <a:p>
            <a:pPr lvl="0" algn="l">
              <a:lnSpc>
                <a:spcPct val="150000"/>
              </a:lnSpc>
            </a:pPr>
            <a:r>
              <a:rPr lang="en-US" altLang="zh-CN">
                <a:solidFill>
                  <a:schemeClr val="bg1">
                    <a:lumMod val="25000"/>
                  </a:schemeClr>
                </a:solidFill>
                <a:latin typeface="苹方-简" panose="020B0400000000000000" charset="-122"/>
                <a:ea typeface="苹方-简" panose="020B0400000000000000" charset="-122"/>
                <a:cs typeface="苹方-简" panose="020B0400000000000000" charset="-122"/>
              </a:rPr>
              <a:t>3</a:t>
            </a:r>
            <a:r>
              <a:rPr lang="zh-CN" altLang="en-US">
                <a:solidFill>
                  <a:schemeClr val="bg1">
                    <a:lumMod val="25000"/>
                  </a:schemeClr>
                </a:solidFill>
                <a:latin typeface="苹方-简" panose="020B0400000000000000" charset="-122"/>
                <a:ea typeface="苹方-简" panose="020B0400000000000000" charset="-122"/>
                <a:cs typeface="苹方-简" panose="020B0400000000000000" charset="-122"/>
              </a:rPr>
              <a:t>，了解上线后的上架流程</a:t>
            </a:r>
            <a:endParaRPr lang="zh-CN" altLang="en-US">
              <a:solidFill>
                <a:schemeClr val="bg1">
                  <a:lumMod val="25000"/>
                </a:schemeClr>
              </a:solidFill>
              <a:latin typeface="苹方-简" panose="020B0400000000000000" charset="-122"/>
              <a:ea typeface="苹方-简" panose="020B0400000000000000" charset="-122"/>
              <a:cs typeface="苹方-简" panose="020B0400000000000000" charset="-122"/>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 name="文本框 4"/>
          <p:cNvSpPr txBox="1"/>
          <p:nvPr/>
        </p:nvSpPr>
        <p:spPr>
          <a:xfrm>
            <a:off x="799465" y="173990"/>
            <a:ext cx="10991850" cy="74764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推广销售服务商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上门服务，向通用用行业，教育行业</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推广企业微信</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，推广企业微信会话存档，企业邮箱，硬件等服务产品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标准应用服务商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开发</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SaaS</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第三方应用，满足要求上线应用市场，或者解决方案市场</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行业方案服务商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SaaS</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产品</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-&gt;</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上行业解决方案市场</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企业自建应用</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定制开发</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-&gt;</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录入行业解</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决方案库</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无研发能力代理推荐销售</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私有化服务商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私有化部署，定制开发等</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硬件服务商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服务商</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
        <p:nvSpPr>
          <p:cNvPr id="5" name="文本框 4"/>
          <p:cNvSpPr txBox="1"/>
          <p:nvPr/>
        </p:nvSpPr>
        <p:spPr>
          <a:xfrm>
            <a:off x="787400" y="2072005"/>
            <a:ext cx="10365105" cy="95186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需要加入企业微信服务商成长计划</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学习课程 </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-&gt;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参与考试</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-&gt;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获取企业微信学习证明</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标准应用</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标准应用服务商</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
        <p:nvSpPr>
          <p:cNvPr id="6" name="文本框 5"/>
          <p:cNvSpPr txBox="1"/>
          <p:nvPr/>
        </p:nvSpPr>
        <p:spPr>
          <a:xfrm>
            <a:off x="584835" y="2084705"/>
            <a:ext cx="10365105" cy="1382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开发第三方</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SaaS</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应用</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上架到应用市场，上架到解决方案</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359410" y="1685290"/>
            <a:ext cx="9628505" cy="4851400"/>
          </a:xfrm>
        </p:spPr>
        <p:txBody>
          <a:bodyPr>
            <a:normAutofit lnSpcReduction="10000"/>
          </a:bodyPr>
          <a:p>
            <a:pPr algn="l"/>
            <a:r>
              <a:rPr lang="zh-CN" altLang="en-US" sz="1600"/>
              <a:t>零售行业公开文档</a:t>
            </a:r>
            <a:endParaRPr lang="zh-CN" altLang="en-US" sz="1600"/>
          </a:p>
          <a:p>
            <a:pPr algn="l"/>
            <a:r>
              <a:rPr lang="zh-CN" altLang="en-US" sz="1600"/>
              <a:t>https://mp.lexiang-asset.com/open/company_a42993964a2411e8b2165254005b9a60/docs/a858626889e611eaa4600a58ac13daf7/index.html</a:t>
            </a:r>
            <a:endParaRPr lang="zh-CN" altLang="en-US" sz="1600"/>
          </a:p>
          <a:p>
            <a:pPr algn="l"/>
            <a:r>
              <a:rPr lang="zh-CN" altLang="en-US" sz="1600">
                <a:sym typeface="+mn-ea"/>
              </a:rPr>
              <a:t>行业服务商必读文档</a:t>
            </a:r>
            <a:endParaRPr lang="zh-CN" altLang="en-US" sz="1600"/>
          </a:p>
          <a:p>
            <a:pPr algn="l"/>
            <a:r>
              <a:rPr lang="zh-CN" altLang="en-US" sz="1600"/>
              <a:t>https://docs.qq.com/doc/DSnJzQlVoRkVadGVY?tdsourcetag=s_macqq_aiomsg&amp;jumpuin=570467731</a:t>
            </a:r>
            <a:endParaRPr lang="zh-CN" altLang="en-US" sz="1600"/>
          </a:p>
          <a:p>
            <a:pPr algn="l"/>
            <a:endParaRPr lang="zh-CN" altLang="en-US" sz="1600"/>
          </a:p>
          <a:p>
            <a:pPr algn="l"/>
            <a:r>
              <a:rPr lang="zh-CN" altLang="en-US" sz="1600"/>
              <a:t>原有第三方普通SaaS应用改为行业应用的问题：</a:t>
            </a:r>
            <a:endParaRPr lang="zh-CN" altLang="en-US" sz="1600"/>
          </a:p>
          <a:p>
            <a:pPr algn="l"/>
            <a:r>
              <a:rPr lang="zh-CN" altLang="en-US" sz="1600"/>
              <a:t>注：此点已在企业微信开发普通saas应用类型的服务商才需要看</a:t>
            </a:r>
            <a:endParaRPr lang="zh-CN" altLang="en-US" sz="1600"/>
          </a:p>
          <a:p>
            <a:pPr algn="l"/>
            <a:r>
              <a:rPr lang="zh-CN" altLang="en-US" sz="1600"/>
              <a:t>➢ 企业微信的第三方应用有两种类型：普通saas应用、行业应用。如果原有普通saas应用有较多客户在用，建议新增一个行业应用，原应用继续保留，需改造支持一个后台模式前端两个应用；如果客户较少，建议新增一个行业应用，待对接完成后，删除原应用。</a:t>
            </a:r>
            <a:endParaRPr lang="zh-CN" altLang="en-US" sz="1600"/>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行业解决方案</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行业方案服务商</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行业解决方案</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行业方案服务商</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
        <p:nvSpPr>
          <p:cNvPr id="2" name="副标题 1"/>
          <p:cNvSpPr/>
          <p:nvPr>
            <p:ph type="subTitle" idx="1"/>
          </p:nvPr>
        </p:nvSpPr>
        <p:spPr/>
        <p:txBody>
          <a:bodyPr/>
          <a:p>
            <a:endParaRPr lang="zh-CN" altLang="en-US"/>
          </a:p>
        </p:txBody>
      </p:sp>
      <p:pic>
        <p:nvPicPr>
          <p:cNvPr id="5" name="图片 4" descr="屏幕快照 2020-09-01 下午10.33.05"/>
          <p:cNvPicPr>
            <a:picLocks noChangeAspect="1"/>
          </p:cNvPicPr>
          <p:nvPr/>
        </p:nvPicPr>
        <p:blipFill>
          <a:blip r:embed="rId1"/>
          <a:stretch>
            <a:fillRect/>
          </a:stretch>
        </p:blipFill>
        <p:spPr>
          <a:xfrm>
            <a:off x="584835" y="1574165"/>
            <a:ext cx="7912735" cy="5499100"/>
          </a:xfrm>
          <a:prstGeom prst="rect">
            <a:avLst/>
          </a:prstGeom>
        </p:spPr>
      </p:pic>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行业解决方案</a:t>
            </a:r>
            <a:r>
              <a:rPr kumimoji="0" lang="en-US" altLang="zh-CN"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a:t>
            </a: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行业方案服务商</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pic>
        <p:nvPicPr>
          <p:cNvPr id="5" name="图片 4"/>
          <p:cNvPicPr>
            <a:picLocks noChangeAspect="1"/>
          </p:cNvPicPr>
          <p:nvPr/>
        </p:nvPicPr>
        <p:blipFill>
          <a:blip r:embed="rId1"/>
          <a:stretch>
            <a:fillRect/>
          </a:stretch>
        </p:blipFill>
        <p:spPr>
          <a:xfrm>
            <a:off x="481965" y="1400175"/>
            <a:ext cx="9144000" cy="5143500"/>
          </a:xfrm>
          <a:prstGeom prst="rect">
            <a:avLst/>
          </a:prstGeom>
        </p:spPr>
      </p:pic>
    </p:spTree>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8-15 下午1.45.33"/>
          <p:cNvPicPr>
            <a:picLocks noChangeAspect="1"/>
          </p:cNvPicPr>
          <p:nvPr/>
        </p:nvPicPr>
        <p:blipFill>
          <a:blip r:embed="rId1"/>
          <a:stretch>
            <a:fillRect/>
          </a:stretch>
        </p:blipFill>
        <p:spPr>
          <a:xfrm>
            <a:off x="2938145" y="47625"/>
            <a:ext cx="8398510" cy="6762750"/>
          </a:xfrm>
          <a:prstGeom prst="rect">
            <a:avLst/>
          </a:prstGeom>
        </p:spPr>
      </p:pic>
      <p:sp>
        <p:nvSpPr>
          <p:cNvPr id="3" name="文本框 2"/>
          <p:cNvSpPr txBox="1"/>
          <p:nvPr/>
        </p:nvSpPr>
        <p:spPr>
          <a:xfrm>
            <a:off x="470535" y="3477260"/>
            <a:ext cx="3161665" cy="310642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解决方案必须关联至少一个可安装体验的企业微信第三方应用或登记已使用定制应用的客户企业ID和应用信息；</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4" name="文本框 3"/>
          <p:cNvSpPr txBox="1"/>
          <p:nvPr/>
        </p:nvSpPr>
        <p:spPr>
          <a:xfrm>
            <a:off x="470535" y="444500"/>
            <a:ext cx="3161665" cy="267525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补充服务信息：服务地区、服务行业、服务内容及介绍资料4项必填，标准/定制 应用能力二选一验证即可；</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656590" y="1271270"/>
            <a:ext cx="9628505" cy="4063365"/>
          </a:xfrm>
        </p:spPr>
        <p:txBody>
          <a:bodyPr>
            <a:normAutofit/>
          </a:bodyPr>
          <a:p>
            <a:pPr algn="l"/>
            <a:r>
              <a:rPr lang="zh-CN" altLang="en-US"/>
              <a:t>https://developers.weixin.qq.com/community/develop/doc/000ea0db140bd06269f9900c15bc00?highLine=%25E4%25B8%258A%25E6%259E%25B6</a:t>
            </a:r>
            <a:endParaRPr lang="zh-CN" altLang="en-US"/>
          </a:p>
          <a:p>
            <a:pPr algn="l"/>
            <a:r>
              <a:rPr lang="zh-CN" altLang="en-US"/>
              <a:t>https://developers.weixin.qq.com/community/develop/doc/000c0495eb444066b60a0e0b253c00?highLine=%25E9%2580%259A%25E8%25AE%25AF%25E5%25BD%2595%25E5%25BA%2594%25E7%2594%25A8</a:t>
            </a:r>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通讯录应用相关</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pic>
        <p:nvPicPr>
          <p:cNvPr id="2" name="图片 1" descr="屏幕快照 2020-09-01 下午10.16.55"/>
          <p:cNvPicPr>
            <a:picLocks noChangeAspect="1"/>
          </p:cNvPicPr>
          <p:nvPr/>
        </p:nvPicPr>
        <p:blipFill>
          <a:blip r:embed="rId1"/>
          <a:stretch>
            <a:fillRect/>
          </a:stretch>
        </p:blipFill>
        <p:spPr>
          <a:xfrm>
            <a:off x="656590" y="4895215"/>
            <a:ext cx="10058400" cy="1764665"/>
          </a:xfrm>
          <a:prstGeom prst="rect">
            <a:avLst/>
          </a:prstGeom>
        </p:spPr>
      </p:pic>
    </p:spTree>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屏幕快照 2020-09-01 下午10.14.08"/>
          <p:cNvPicPr>
            <a:picLocks noChangeAspect="1"/>
          </p:cNvPicPr>
          <p:nvPr/>
        </p:nvPicPr>
        <p:blipFill>
          <a:blip r:embed="rId1"/>
          <a:stretch>
            <a:fillRect/>
          </a:stretch>
        </p:blipFill>
        <p:spPr>
          <a:xfrm>
            <a:off x="414020" y="202565"/>
            <a:ext cx="5269865" cy="6268720"/>
          </a:xfrm>
          <a:prstGeom prst="rect">
            <a:avLst/>
          </a:prstGeom>
        </p:spPr>
      </p:pic>
      <p:pic>
        <p:nvPicPr>
          <p:cNvPr id="6" name="图片 5" descr="屏幕快照 2020-09-01 下午10.13.47"/>
          <p:cNvPicPr>
            <a:picLocks noChangeAspect="1"/>
          </p:cNvPicPr>
          <p:nvPr/>
        </p:nvPicPr>
        <p:blipFill>
          <a:blip r:embed="rId2"/>
          <a:stretch>
            <a:fillRect/>
          </a:stretch>
        </p:blipFill>
        <p:spPr>
          <a:xfrm>
            <a:off x="5457190" y="202565"/>
            <a:ext cx="6761480" cy="6064885"/>
          </a:xfrm>
          <a:prstGeom prst="rect">
            <a:avLst/>
          </a:prstGeom>
        </p:spPr>
      </p:pic>
    </p:spTree>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第三方应用开发选</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应用还是小程序应用</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6" name="文本框 5"/>
          <p:cNvSpPr txBox="1"/>
          <p:nvPr/>
        </p:nvSpPr>
        <p:spPr>
          <a:xfrm>
            <a:off x="584835" y="1411605"/>
            <a:ext cx="10365105" cy="5260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小程序很多场景目前无法支持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Mac</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不支持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微信插件不支持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	聊天工具栏</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支持体验不够</a:t>
            </a:r>
            <a:endPar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无法脱离微信及企业微信</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小程序得先上线到公众平台，每次发版提交审核</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所有平台可用，不用公众平台提审发版</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可脱离微信及企业微信</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但小程序运行体验比</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应用好，腾讯有部分资源倾斜如小程序可获取手机号，目前很多场景小程序不支持也许后面会支持如</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Windows</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支持小程序</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4" name="表格 3"/>
          <p:cNvGraphicFramePr/>
          <p:nvPr/>
        </p:nvGraphicFramePr>
        <p:xfrm>
          <a:off x="519430" y="219075"/>
          <a:ext cx="5225415" cy="6204585"/>
        </p:xfrm>
        <a:graphic>
          <a:graphicData uri="http://schemas.openxmlformats.org/drawingml/2006/table">
            <a:tbl>
              <a:tblPr firstRow="1" bandRow="1">
                <a:tableStyleId>{5C22544A-7EE6-4342-B048-85BDC9FD1C3A}</a:tableStyleId>
              </a:tblPr>
              <a:tblGrid>
                <a:gridCol w="5225415"/>
              </a:tblGrid>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企业微信第三方应用开发课程概述</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908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第三方应用与自建内部应用，第三方应用的限制</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第三方应用概述、开发流程、上线与上架</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781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安装试用第三方网页应用及小程序应用</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服务商申请注册</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加入服务商成长计划</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1752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第三方应用与标准应用服务商</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行业解决方案服务商</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1625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我是选择网页应用还是小程序及第三方仅通讯录应用</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908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注册创建第三方网页应用及开发配置</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注册创建第三方小程序应用及开发配置</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908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应用授权安装流程</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回调服务配置</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内网穿透配置支持回调本地测试</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908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回调配置，解密类集成 </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回调支持</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Http Get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请求验证</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URL</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有效性</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781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回调支持</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Http Post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请求接收业务数据</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H5</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网页及小程序如何本地调式</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51752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回调接口接收</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suite_ticket</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获取</a:t>
                      </a: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suite_access_token</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生成预授权码</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应用授权生成安装链接</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781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应用授权安装回调，应用成功安装应用</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9080">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身份验证，网页授权获取用户信息</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获取公司部门及人员信息，打通系统联合登录</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258445">
                <a:tc>
                  <a:txBody>
                    <a:bodyPr/>
                    <a:p>
                      <a:pPr algn="l">
                        <a:buNone/>
                      </a:pPr>
                      <a:r>
                        <a:rPr lang="zh-CN" altLang="en-US" b="0">
                          <a:solidFill>
                            <a:schemeClr val="bg1">
                              <a:lumMod val="25000"/>
                            </a:schemeClr>
                          </a:solidFill>
                          <a:latin typeface="苹方-简" panose="020B0400000000000000" charset="-122"/>
                          <a:ea typeface="苹方-简" panose="020B0400000000000000" charset="-122"/>
                          <a:cs typeface="宋体" charset="0"/>
                        </a:rPr>
                        <a:t>小程序企业微信环境下开发及联合登录</a:t>
                      </a:r>
                      <a:endParaRPr lang="zh-CN" altLang="en-US" b="0">
                        <a:solidFill>
                          <a:schemeClr val="bg1">
                            <a:lumMod val="25000"/>
                          </a:schemeClr>
                        </a:solidFill>
                        <a:latin typeface="苹方-简" panose="020B0400000000000000" charset="-122"/>
                        <a:ea typeface="苹方-简" panose="020B0400000000000000" charset="-122"/>
                        <a:cs typeface="宋体" charset="0"/>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graphicFrame>
        <p:nvGraphicFramePr>
          <p:cNvPr id="7" name="表格 6"/>
          <p:cNvGraphicFramePr/>
          <p:nvPr/>
        </p:nvGraphicFramePr>
        <p:xfrm>
          <a:off x="6473190" y="219075"/>
          <a:ext cx="5136515" cy="6184900"/>
        </p:xfrm>
        <a:graphic>
          <a:graphicData uri="http://schemas.openxmlformats.org/drawingml/2006/table">
            <a:tbl>
              <a:tblPr firstRow="1" bandRow="1">
                <a:tableStyleId>{5C22544A-7EE6-4342-B048-85BDC9FD1C3A}</a:tableStyleId>
              </a:tblPr>
              <a:tblGrid>
                <a:gridCol w="5136515"/>
              </a:tblGrid>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jssdk</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调用 </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应用上线</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推广二维码</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通讯录组件</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通讯录转译</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身份验证，扫码授权登录</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外部联系人，获取客户列表</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消息推送，接收消息回复消息</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素材管理，上传下载素材信息</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提交审批，获取审批</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家校沟通一</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家校沟通二</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java+</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前端一</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java+</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前端二</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php+</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前端一</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php+</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前端二</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python+</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前端一</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en-US" altLang="zh-CN" b="0">
                          <a:solidFill>
                            <a:schemeClr val="bg1">
                              <a:lumMod val="25000"/>
                            </a:schemeClr>
                          </a:solidFill>
                          <a:latin typeface="苹方-简" panose="020B0400000000000000" charset="-122"/>
                          <a:ea typeface="苹方-简" panose="020B0400000000000000" charset="-122"/>
                          <a:cs typeface="苹方-简" panose="020B0400000000000000" charset="-122"/>
                        </a:rPr>
                        <a:t>python+</a:t>
                      </a:r>
                      <a:r>
                        <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rPr>
                        <a:t>前端一</a:t>
                      </a:r>
                      <a:endParaRPr lang="zh-CN" altLang="en-US" b="0">
                        <a:solidFill>
                          <a:schemeClr val="bg1">
                            <a:lumMod val="25000"/>
                          </a:schemeClr>
                        </a:solidFill>
                        <a:latin typeface="苹方-简" panose="020B0400000000000000" charset="-122"/>
                        <a:ea typeface="苹方-简" panose="020B0400000000000000" charset="-122"/>
                        <a:cs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补遗及答疑一</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r h="309245">
                <a:tc>
                  <a:txBody>
                    <a:bodyPr/>
                    <a:p>
                      <a:pPr algn="l">
                        <a:buNone/>
                      </a:pPr>
                      <a:r>
                        <a:rPr lang="zh-CN" altLang="en-US" b="0">
                          <a:solidFill>
                            <a:schemeClr val="bg1">
                              <a:lumMod val="25000"/>
                            </a:schemeClr>
                          </a:solidFill>
                          <a:latin typeface="苹方-简" panose="020B0400000000000000" charset="-122"/>
                          <a:ea typeface="苹方-简" panose="020B0400000000000000" charset="-122"/>
                        </a:rPr>
                        <a:t>补遗及答疑二</a:t>
                      </a:r>
                      <a:endParaRPr lang="zh-CN" altLang="en-US" b="0">
                        <a:solidFill>
                          <a:schemeClr val="bg1">
                            <a:lumMod val="25000"/>
                          </a:schemeClr>
                        </a:solidFill>
                        <a:latin typeface="苹方-简" panose="020B0400000000000000" charset="-122"/>
                        <a:ea typeface="苹方-简" panose="020B0400000000000000" charset="-122"/>
                      </a:endParaRPr>
                    </a:p>
                  </a:txBody>
                  <a:tcPr marL="0" marR="0" marT="0" marB="0" vert="horz" anchor="ctr">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lnTlToBr>
                      <a:noFill/>
                    </a:lnTlToBr>
                    <a:lnBlToTr>
                      <a:noFill/>
                    </a:lnBlToTr>
                    <a:noFill/>
                  </a:tcPr>
                </a:tc>
              </a:tr>
            </a:tbl>
          </a:graphicData>
        </a:graphic>
      </p:graphicFrame>
    </p:spTree>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第三方应用开发选</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应用还是小程序应用</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6" name="文本框 5"/>
          <p:cNvSpPr txBox="1"/>
          <p:nvPr/>
        </p:nvSpPr>
        <p:spPr>
          <a:xfrm>
            <a:off x="584835" y="1411605"/>
            <a:ext cx="10365105" cy="526097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小程序很多场景目前无法支持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Mac</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不支持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微信插件不支持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en-US" altLang="zh-CN"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	聊天工具栏</a:t>
            </a:r>
            <a:r>
              <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支持体验不够</a:t>
            </a:r>
            <a:endParaRPr lang="zh-CN" altLang="en-US" sz="24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无法脱离微信及企业微信</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小程序得先上线到公众平台，每次发版提交审核</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所有平台可用，不用公众平台提审发版</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可脱离微信及企业微信</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但小程序运行体验比</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H5</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应用好，腾讯有部分资源倾斜如小程序可获取手机号，目前很多场景小程序不支持也许后面会支持如</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Windows</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支持小程序</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屏幕快照 2020-09-04 下午10.28.08"/>
          <p:cNvPicPr>
            <a:picLocks noChangeAspect="1"/>
          </p:cNvPicPr>
          <p:nvPr/>
        </p:nvPicPr>
        <p:blipFill>
          <a:blip r:embed="rId1"/>
          <a:stretch>
            <a:fillRect/>
          </a:stretch>
        </p:blipFill>
        <p:spPr>
          <a:xfrm>
            <a:off x="99060" y="257175"/>
            <a:ext cx="12390755" cy="6621145"/>
          </a:xfrm>
          <a:prstGeom prst="rect">
            <a:avLst/>
          </a:prstGeom>
        </p:spPr>
      </p:pic>
    </p:spTree>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12750" y="229870"/>
            <a:ext cx="10874375" cy="181356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indent="0" algn="ctr">
              <a:buNone/>
            </a:pPr>
            <a:r>
              <a:rPr lang="zh-CN" altLang="en-US" sz="2800">
                <a:latin typeface="苹方-简" panose="020B0400000000000000" charset="-122"/>
                <a:ea typeface="苹方-简" panose="020B0400000000000000" charset="-122"/>
                <a:cs typeface="苹方-简" panose="020B0400000000000000" charset="-122"/>
                <a:sym typeface="+mn-ea"/>
              </a:rPr>
              <a:t>上线后的推广码</a:t>
            </a: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lgn="ctr">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a:p>
            <a:pPr marL="0" indent="0">
              <a:buNone/>
            </a:pPr>
            <a:endParaRPr lang="zh-CN" altLang="en-US" sz="2800">
              <a:latin typeface="苹方-简" panose="020B0400000000000000" charset="-122"/>
              <a:ea typeface="苹方-简" panose="020B0400000000000000" charset="-122"/>
              <a:cs typeface="苹方-简" panose="020B0400000000000000" charset="-122"/>
              <a:sym typeface="+mn-ea"/>
            </a:endParaRPr>
          </a:p>
        </p:txBody>
      </p:sp>
      <p:pic>
        <p:nvPicPr>
          <p:cNvPr id="3" name="图片 2" descr="屏幕快照 2020-08-29 下午8.43.23"/>
          <p:cNvPicPr>
            <a:picLocks noChangeAspect="1"/>
          </p:cNvPicPr>
          <p:nvPr/>
        </p:nvPicPr>
        <p:blipFill>
          <a:blip r:embed="rId1"/>
          <a:stretch>
            <a:fillRect/>
          </a:stretch>
        </p:blipFill>
        <p:spPr>
          <a:xfrm>
            <a:off x="195580" y="990600"/>
            <a:ext cx="5915660" cy="5210175"/>
          </a:xfrm>
          <a:prstGeom prst="rect">
            <a:avLst/>
          </a:prstGeom>
        </p:spPr>
      </p:pic>
      <p:pic>
        <p:nvPicPr>
          <p:cNvPr id="4" name="图片 3"/>
          <p:cNvPicPr>
            <a:picLocks noChangeAspect="1"/>
          </p:cNvPicPr>
          <p:nvPr/>
        </p:nvPicPr>
        <p:blipFill>
          <a:blip r:embed="rId2"/>
          <a:stretch>
            <a:fillRect/>
          </a:stretch>
        </p:blipFill>
        <p:spPr>
          <a:xfrm>
            <a:off x="6190615" y="732790"/>
            <a:ext cx="6040120" cy="4025265"/>
          </a:xfrm>
          <a:prstGeom prst="rect">
            <a:avLst/>
          </a:prstGeom>
        </p:spPr>
      </p:pic>
      <p:pic>
        <p:nvPicPr>
          <p:cNvPr id="5" name="图片 4" descr="DB5628EE863B10DFFE60C5D53A65C69E"/>
          <p:cNvPicPr>
            <a:picLocks noChangeAspect="1"/>
          </p:cNvPicPr>
          <p:nvPr/>
        </p:nvPicPr>
        <p:blipFill>
          <a:blip r:embed="rId3"/>
          <a:stretch>
            <a:fillRect/>
          </a:stretch>
        </p:blipFill>
        <p:spPr>
          <a:xfrm>
            <a:off x="5939790" y="3303905"/>
            <a:ext cx="5059045" cy="3784600"/>
          </a:xfrm>
          <a:prstGeom prst="rect">
            <a:avLst/>
          </a:prstGeom>
        </p:spPr>
      </p:pic>
    </p:spTree>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p:cNvPicPr>
            <a:picLocks noChangeAspect="1"/>
          </p:cNvPicPr>
          <p:nvPr/>
        </p:nvPicPr>
        <p:blipFill>
          <a:blip r:embed="rId1"/>
          <a:stretch>
            <a:fillRect/>
          </a:stretch>
        </p:blipFill>
        <p:spPr>
          <a:xfrm>
            <a:off x="260350" y="603885"/>
            <a:ext cx="6382385" cy="5147945"/>
          </a:xfrm>
          <a:prstGeom prst="rect">
            <a:avLst/>
          </a:prstGeom>
        </p:spPr>
      </p:pic>
      <p:pic>
        <p:nvPicPr>
          <p:cNvPr id="4" name="图片 3"/>
          <p:cNvPicPr>
            <a:picLocks noChangeAspect="1"/>
          </p:cNvPicPr>
          <p:nvPr/>
        </p:nvPicPr>
        <p:blipFill>
          <a:blip r:embed="rId2"/>
          <a:stretch>
            <a:fillRect/>
          </a:stretch>
        </p:blipFill>
        <p:spPr>
          <a:xfrm>
            <a:off x="4030345" y="147320"/>
            <a:ext cx="6706235" cy="6858000"/>
          </a:xfrm>
          <a:prstGeom prst="rect">
            <a:avLst/>
          </a:prstGeom>
        </p:spPr>
      </p:pic>
    </p:spTree>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回调配置</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
        <p:nvSpPr>
          <p:cNvPr id="6" name="文本框 5"/>
          <p:cNvSpPr txBox="1"/>
          <p:nvPr/>
        </p:nvSpPr>
        <p:spPr>
          <a:xfrm>
            <a:off x="584835" y="1411605"/>
            <a:ext cx="10365105" cy="56299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1</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，要生成安装链接，需要第三方应用凭证</a:t>
            </a:r>
            <a:endPar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2</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，要获取第三方应用凭证需要</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ticket</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，通过回调获取</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3</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，要想回调正常推送，支持Http Get请求验证URL有效性</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4</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，再接收处理</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Http Post</a:t>
            </a: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回调推送</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如有公网可公网调式</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公司调试不方式，想将公网收到信息推到我们私网处理</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使用工具将公网信息转发到私网，</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工具比较多，我们选用使用比较方便的</a:t>
            </a:r>
            <a:r>
              <a:rPr kumimoji="0" lang="en-US" altLang="zh-CN"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frp</a:t>
            </a: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4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 name="副标题 2"/>
          <p:cNvSpPr>
            <a:spLocks noGrp="1"/>
          </p:cNvSpPr>
          <p:nvPr>
            <p:ph type="subTitle" idx="1"/>
          </p:nvPr>
        </p:nvSpPr>
        <p:spPr>
          <a:xfrm>
            <a:off x="1524000" y="2324735"/>
            <a:ext cx="9628505" cy="4063365"/>
          </a:xfrm>
        </p:spPr>
        <p:txBody>
          <a:bodyPr>
            <a:normAutofit/>
          </a:bodyPr>
          <a:p>
            <a:pPr algn="l"/>
            <a:endParaRPr lang="zh-CN" altLang="en-US"/>
          </a:p>
          <a:p>
            <a:pPr algn="l"/>
            <a:endParaRPr lang="zh-CN" altLang="en-US"/>
          </a:p>
          <a:p>
            <a:pPr algn="l"/>
            <a:endParaRPr lang="zh-CN" altLang="en-US"/>
          </a:p>
        </p:txBody>
      </p:sp>
      <p:sp>
        <p:nvSpPr>
          <p:cNvPr id="4" name="文本框 3"/>
          <p:cNvSpPr txBox="1"/>
          <p:nvPr/>
        </p:nvSpPr>
        <p:spPr>
          <a:xfrm>
            <a:off x="584835" y="612140"/>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回调配置</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pic>
        <p:nvPicPr>
          <p:cNvPr id="2" name="图片 1"/>
          <p:cNvPicPr>
            <a:picLocks noChangeAspect="1"/>
          </p:cNvPicPr>
          <p:nvPr/>
        </p:nvPicPr>
        <p:blipFill>
          <a:blip r:embed="rId1"/>
          <a:stretch>
            <a:fillRect/>
          </a:stretch>
        </p:blipFill>
        <p:spPr>
          <a:xfrm>
            <a:off x="584835" y="1708785"/>
            <a:ext cx="6021705" cy="4311650"/>
          </a:xfrm>
          <a:prstGeom prst="rect">
            <a:avLst/>
          </a:prstGeom>
        </p:spPr>
      </p:pic>
      <p:sp>
        <p:nvSpPr>
          <p:cNvPr id="5" name="矩形 4"/>
          <p:cNvSpPr/>
          <p:nvPr/>
        </p:nvSpPr>
        <p:spPr>
          <a:xfrm>
            <a:off x="5129530" y="1132840"/>
            <a:ext cx="1275080" cy="367030"/>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公网服务器</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8" name="矩形 7"/>
          <p:cNvSpPr/>
          <p:nvPr/>
        </p:nvSpPr>
        <p:spPr>
          <a:xfrm>
            <a:off x="7917180" y="1132840"/>
            <a:ext cx="1398270" cy="367030"/>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私网服务器</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9" name="矩形 8"/>
          <p:cNvSpPr/>
          <p:nvPr/>
        </p:nvSpPr>
        <p:spPr>
          <a:xfrm>
            <a:off x="7947025" y="1845310"/>
            <a:ext cx="1368425" cy="417512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cxnSp>
        <p:nvCxnSpPr>
          <p:cNvPr id="10" name="直接箭头连接符 9"/>
          <p:cNvCxnSpPr/>
          <p:nvPr/>
        </p:nvCxnSpPr>
        <p:spPr>
          <a:xfrm>
            <a:off x="6096000" y="2853055"/>
            <a:ext cx="1821180" cy="0"/>
          </a:xfrm>
          <a:prstGeom prst="straightConnector1">
            <a:avLst/>
          </a:prstGeom>
          <a:noFill/>
          <a:ln w="1270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cxnSp>
        <p:nvCxnSpPr>
          <p:cNvPr id="11" name="直接箭头连接符 10"/>
          <p:cNvCxnSpPr/>
          <p:nvPr/>
        </p:nvCxnSpPr>
        <p:spPr>
          <a:xfrm flipH="1">
            <a:off x="6096000" y="3310890"/>
            <a:ext cx="1821180" cy="0"/>
          </a:xfrm>
          <a:prstGeom prst="straightConnector1">
            <a:avLst/>
          </a:prstGeom>
          <a:noFill/>
          <a:ln w="12700" cap="flat">
            <a:solidFill>
              <a:schemeClr val="accent1"/>
            </a:solidFill>
            <a:prstDash val="solid"/>
            <a:miter lim="800000"/>
            <a:tailEnd type="arrow"/>
          </a:ln>
        </p:spPr>
        <p:style>
          <a:lnRef idx="0">
            <a:scrgbClr r="0" g="0" b="0"/>
          </a:lnRef>
          <a:fillRef idx="0">
            <a:scrgbClr r="0" g="0" b="0"/>
          </a:fillRef>
          <a:effectRef idx="0">
            <a:scrgbClr r="0" g="0" b="0"/>
          </a:effectRef>
          <a:fontRef idx="none"/>
        </p:style>
      </p:cxnSp>
      <p:sp>
        <p:nvSpPr>
          <p:cNvPr id="13" name="矩形 12"/>
          <p:cNvSpPr/>
          <p:nvPr/>
        </p:nvSpPr>
        <p:spPr>
          <a:xfrm>
            <a:off x="6888480" y="1833245"/>
            <a:ext cx="360045" cy="367030"/>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rfp</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框 3"/>
          <p:cNvSpPr txBox="1"/>
          <p:nvPr/>
        </p:nvSpPr>
        <p:spPr>
          <a:xfrm>
            <a:off x="913765" y="169545"/>
            <a:ext cx="10365105"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frp</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配置回调路由到本地</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grpSp>
        <p:nvGrpSpPr>
          <p:cNvPr id="19" name="组合 18"/>
          <p:cNvGrpSpPr/>
          <p:nvPr/>
        </p:nvGrpSpPr>
        <p:grpSpPr>
          <a:xfrm>
            <a:off x="9773920" y="670560"/>
            <a:ext cx="1398270" cy="5084445"/>
            <a:chOff x="13791" y="2033"/>
            <a:chExt cx="2202" cy="8007"/>
          </a:xfrm>
        </p:grpSpPr>
        <p:sp>
          <p:nvSpPr>
            <p:cNvPr id="8" name="矩形 7"/>
            <p:cNvSpPr/>
            <p:nvPr/>
          </p:nvSpPr>
          <p:spPr>
            <a:xfrm>
              <a:off x="13791" y="2033"/>
              <a:ext cx="2202" cy="578"/>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私网服务器</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9" name="矩形 8"/>
            <p:cNvSpPr/>
            <p:nvPr/>
          </p:nvSpPr>
          <p:spPr>
            <a:xfrm>
              <a:off x="13838" y="3465"/>
              <a:ext cx="2155" cy="657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grpSp>
        <p:nvGrpSpPr>
          <p:cNvPr id="18" name="组合 17"/>
          <p:cNvGrpSpPr/>
          <p:nvPr/>
        </p:nvGrpSpPr>
        <p:grpSpPr>
          <a:xfrm>
            <a:off x="5973445" y="845820"/>
            <a:ext cx="1367790" cy="4908550"/>
            <a:chOff x="4876" y="2309"/>
            <a:chExt cx="2154" cy="7730"/>
          </a:xfrm>
        </p:grpSpPr>
        <p:sp>
          <p:nvSpPr>
            <p:cNvPr id="5" name="矩形 4"/>
            <p:cNvSpPr/>
            <p:nvPr/>
          </p:nvSpPr>
          <p:spPr>
            <a:xfrm>
              <a:off x="4876" y="2309"/>
              <a:ext cx="2008" cy="578"/>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公网服务器</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7" name="矩形 6"/>
            <p:cNvSpPr/>
            <p:nvPr/>
          </p:nvSpPr>
          <p:spPr>
            <a:xfrm>
              <a:off x="4876" y="3465"/>
              <a:ext cx="2155" cy="657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17" name="左箭头 16"/>
          <p:cNvSpPr/>
          <p:nvPr/>
        </p:nvSpPr>
        <p:spPr>
          <a:xfrm flipH="1">
            <a:off x="2548255" y="1920082"/>
            <a:ext cx="3424555" cy="759776"/>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http://tobdev.ant</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xy.com:8800</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nvGrpSpPr>
          <p:cNvPr id="20" name="组合 19"/>
          <p:cNvGrpSpPr/>
          <p:nvPr/>
        </p:nvGrpSpPr>
        <p:grpSpPr>
          <a:xfrm>
            <a:off x="1179830" y="1003935"/>
            <a:ext cx="1368425" cy="4909185"/>
            <a:chOff x="4876" y="2309"/>
            <a:chExt cx="2155" cy="7731"/>
          </a:xfrm>
        </p:grpSpPr>
        <p:sp>
          <p:nvSpPr>
            <p:cNvPr id="21" name="矩形 20"/>
            <p:cNvSpPr/>
            <p:nvPr/>
          </p:nvSpPr>
          <p:spPr>
            <a:xfrm>
              <a:off x="4876" y="2309"/>
              <a:ext cx="2008" cy="578"/>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企业微信</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2" name="矩形 21"/>
            <p:cNvSpPr/>
            <p:nvPr/>
          </p:nvSpPr>
          <p:spPr>
            <a:xfrm>
              <a:off x="4876" y="3465"/>
              <a:ext cx="2155" cy="657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grpSp>
      <p:sp>
        <p:nvSpPr>
          <p:cNvPr id="24" name="流程图: 过程 23"/>
          <p:cNvSpPr/>
          <p:nvPr/>
        </p:nvSpPr>
        <p:spPr>
          <a:xfrm>
            <a:off x="6068695" y="1737678"/>
            <a:ext cx="1177925" cy="643889"/>
          </a:xfrm>
          <a:prstGeom prst="flowChartProcess">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frp</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服务端监听</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8800</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6" name="流程图: 过程 25"/>
          <p:cNvSpPr/>
          <p:nvPr/>
        </p:nvSpPr>
        <p:spPr>
          <a:xfrm>
            <a:off x="6068695" y="3647758"/>
            <a:ext cx="1177925" cy="643889"/>
          </a:xfrm>
          <a:prstGeom prst="flowChartProcess">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frp</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服务端开启</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7000</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7" name="流程图: 过程 26"/>
          <p:cNvSpPr/>
          <p:nvPr/>
        </p:nvSpPr>
        <p:spPr>
          <a:xfrm>
            <a:off x="9899015" y="3576003"/>
            <a:ext cx="1177925" cy="643889"/>
          </a:xfrm>
          <a:prstGeom prst="flowChartProcess">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frp</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客户端监听</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7000</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0" name="左右箭头 29"/>
          <p:cNvSpPr/>
          <p:nvPr/>
        </p:nvSpPr>
        <p:spPr>
          <a:xfrm>
            <a:off x="7341235" y="3618548"/>
            <a:ext cx="2477770" cy="617854"/>
          </a:xfrm>
          <a:prstGeom prst="leftRigh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1" name="上下箭头 30"/>
          <p:cNvSpPr/>
          <p:nvPr/>
        </p:nvSpPr>
        <p:spPr>
          <a:xfrm>
            <a:off x="6356985" y="2464435"/>
            <a:ext cx="507365" cy="1131570"/>
          </a:xfrm>
          <a:prstGeom prst="up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2" name="矩形 31"/>
          <p:cNvSpPr/>
          <p:nvPr/>
        </p:nvSpPr>
        <p:spPr>
          <a:xfrm>
            <a:off x="9899015" y="4751705"/>
            <a:ext cx="1177925" cy="643890"/>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本地</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web</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服务</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9900</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33" name="上下箭头 32"/>
          <p:cNvSpPr/>
          <p:nvPr/>
        </p:nvSpPr>
        <p:spPr>
          <a:xfrm>
            <a:off x="10334625" y="4219417"/>
            <a:ext cx="276225" cy="505142"/>
          </a:xfrm>
          <a:prstGeom prst="upDown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7" name="左箭头 16"/>
          <p:cNvSpPr/>
          <p:nvPr/>
        </p:nvSpPr>
        <p:spPr>
          <a:xfrm flipH="1">
            <a:off x="4142105" y="2503002"/>
            <a:ext cx="3424555" cy="735666"/>
          </a:xfrm>
          <a:prstGeom prst="leftArrow">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http://tobdev.ant</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xy.com:</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99</a:t>
            </a: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00</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1" name="矩形 20"/>
          <p:cNvSpPr/>
          <p:nvPr/>
        </p:nvSpPr>
        <p:spPr>
          <a:xfrm>
            <a:off x="1232535" y="2244090"/>
            <a:ext cx="2909570" cy="147510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本地指定</a:t>
            </a: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Host</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 tobdev</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127.0.0.1	localhost</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127.0.0.1	xx.xx.com</a:t>
            </a:r>
            <a:endParaRPr kumimoji="0" lang="en-US" altLang="zh-CN"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2" name="矩形 1"/>
          <p:cNvSpPr/>
          <p:nvPr/>
        </p:nvSpPr>
        <p:spPr>
          <a:xfrm>
            <a:off x="7566660" y="1440815"/>
            <a:ext cx="3772535" cy="2860040"/>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本地服务器</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模拟应用主页</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生成安装链接</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安装完成回调</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en-US" altLang="zh-CN" dirty="0" smtClean="0">
                <a:solidFill>
                  <a:schemeClr val="bg1">
                    <a:lumMod val="50000"/>
                  </a:schemeClr>
                </a:solidFill>
                <a:latin typeface="微软雅黑" pitchFamily="34" charset="-122"/>
                <a:ea typeface="微软雅黑" pitchFamily="34" charset="-122"/>
                <a:sym typeface="Times New Roman" panose="02020503050405090304"/>
              </a:rPr>
              <a:t>(</a:t>
            </a:r>
            <a:r>
              <a:rPr lang="zh-CN" altLang="en-US" dirty="0" smtClean="0">
                <a:solidFill>
                  <a:schemeClr val="bg1">
                    <a:lumMod val="50000"/>
                  </a:schemeClr>
                </a:solidFill>
                <a:latin typeface="微软雅黑" pitchFamily="34" charset="-122"/>
                <a:ea typeface="微软雅黑" pitchFamily="34" charset="-122"/>
                <a:sym typeface="Times New Roman" panose="02020503050405090304"/>
              </a:rPr>
              <a:t>安装完成回调域名与本地域名一致</a:t>
            </a:r>
            <a:r>
              <a:rPr lang="en-US" altLang="zh-CN" dirty="0" smtClean="0">
                <a:solidFill>
                  <a:schemeClr val="bg1">
                    <a:lumMod val="50000"/>
                  </a:schemeClr>
                </a:solidFill>
                <a:latin typeface="微软雅黑" pitchFamily="34" charset="-122"/>
                <a:ea typeface="微软雅黑" pitchFamily="34" charset="-122"/>
                <a:sym typeface="Times New Roman" panose="02020503050405090304"/>
              </a:rPr>
              <a:t>)</a:t>
            </a:r>
            <a:endParaRPr kumimoji="0" lang="zh-CN" altLang="en-US"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获取企业永久授权码</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
        <p:nvSpPr>
          <p:cNvPr id="6" name="文本框 5"/>
          <p:cNvSpPr txBox="1"/>
          <p:nvPr/>
        </p:nvSpPr>
        <p:spPr>
          <a:xfrm>
            <a:off x="518795" y="527050"/>
            <a:ext cx="7990840" cy="5207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rPr>
              <a:t>本地安装，扫码安装</a:t>
            </a:r>
            <a:endParaRPr kumimoji="0" lang="zh-CN" altLang="en-US"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endParaRPr>
          </a:p>
        </p:txBody>
      </p:sp>
      <p:sp>
        <p:nvSpPr>
          <p:cNvPr id="11" name="矩形 10"/>
          <p:cNvSpPr/>
          <p:nvPr/>
        </p:nvSpPr>
        <p:spPr>
          <a:xfrm>
            <a:off x="1232535" y="4685665"/>
            <a:ext cx="2908935" cy="1751965"/>
          </a:xfrm>
          <a:prstGeom prst="rect">
            <a:avLst/>
          </a:prstGeom>
          <a:solidFill>
            <a:srgbClr val="FFFFFF"/>
          </a:solidFill>
          <a:ln w="12700" cap="flat">
            <a:solidFill>
              <a:schemeClr val="accent1"/>
            </a:solidFill>
            <a:prstDash val="solid"/>
            <a:miter lim="8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ctr"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测试扫码安装</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rPr>
              <a:t>处理回调</a:t>
            </a: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lang="zh-CN" altLang="en-US">
                <a:sym typeface="Times New Roman" panose="02020503050405090304"/>
              </a:rPr>
              <a:t>获取企业永久授权码</a:t>
            </a:r>
            <a:endParaRPr kumimoji="0" lang="zh-CN" altLang="en-US"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endParaRPr>
          </a:p>
        </p:txBody>
      </p:sp>
    </p:spTree>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 name="图片 2" descr="屏幕快照 2020-09-20 上午10.39.38"/>
          <p:cNvPicPr>
            <a:picLocks noChangeAspect="1"/>
          </p:cNvPicPr>
          <p:nvPr/>
        </p:nvPicPr>
        <p:blipFill>
          <a:blip r:embed="rId1"/>
          <a:stretch>
            <a:fillRect/>
          </a:stretch>
        </p:blipFill>
        <p:spPr>
          <a:xfrm>
            <a:off x="859790" y="1905000"/>
            <a:ext cx="10057765" cy="4248785"/>
          </a:xfrm>
          <a:prstGeom prst="rect">
            <a:avLst/>
          </a:prstGeom>
        </p:spPr>
      </p:pic>
      <p:sp>
        <p:nvSpPr>
          <p:cNvPr id="4" name="文本框 3"/>
          <p:cNvSpPr txBox="1"/>
          <p:nvPr/>
        </p:nvSpPr>
        <p:spPr>
          <a:xfrm>
            <a:off x="859790" y="280035"/>
            <a:ext cx="10423525" cy="138239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第三方应用</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suite_access_token</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：获取安装链接的预授权码</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endPar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企业</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acess_token:</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通讯录</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endPar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服务商</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token:</a:t>
            </a:r>
            <a:r>
              <a:rPr kumimoji="0" lang="zh-CN" altLang="en-US"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登录授权</a:t>
            </a:r>
            <a:r>
              <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a:t>
            </a:r>
            <a:endParaRPr kumimoji="0" lang="en-US" altLang="zh-CN" sz="28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 y="400685"/>
            <a:ext cx="11515090" cy="5321935"/>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通讯录使用不同</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access_token</a:t>
            </a: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的区别</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1</a:t>
            </a: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，使用获取企业凭证（https://work.weixin.qq.com/api/doc/90001/90143/90605）https://qyapi.weixin.qq.com/cgi-bin/service/get_corp_token?suite_access_token=SUITE_ACCESS_TOKEN</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post</a:t>
            </a: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体</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"auth_corpid": "auth_corpid_value",</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"permanent_code": "code_value"</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获取的</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access_token调用通讯录接口，仅能获取授权企业对应用设置的可见范围内的部门及员工，并且部门名及成员名称为</a:t>
            </a:r>
            <a:r>
              <a:rPr lang="en-US" altLang="zh-CN"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id</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不是真名，并且某些隐私信息无法获取如手机号等，具体看文档。</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2</a:t>
            </a: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，使用https://qyapi.weixin.qq.com/cgi-bin/gettoken?corpid=ID&amp;corpsecret=SECRET</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此</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corpsecret值为通讯录同步的</a:t>
            </a:r>
            <a:r>
              <a:rPr lang="en-US" altLang="zh-CN"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secret</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（此</a:t>
            </a:r>
            <a:r>
              <a:rPr lang="en-US" altLang="zh-CN"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secret</a:t>
            </a:r>
            <a:r>
              <a:rPr lang="zh-CN" altLang="en-US"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需要客户给我们</a:t>
            </a:r>
            <a:r>
              <a:rPr lang="en-US" altLang="zh-CN"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rPr>
              <a:t>)</a:t>
            </a:r>
            <a:endParaRPr lang="en-US" altLang="zh-CN" sz="2000" dirty="0" smtClean="0">
              <a:solidFill>
                <a:schemeClr val="bg1">
                  <a:lumMod val="50000"/>
                </a:schemeClr>
              </a:solidFill>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获取的access_token调用通讯录接口，可能获取企业通讯录全量信息，部门名成员都都可获取，其它权限受通讯录同步设置控制。</a:t>
            </a:r>
            <a:endPar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descr="屏幕快照 2020-08-09 上午9.55.12"/>
          <p:cNvPicPr>
            <a:picLocks noChangeAspect="1"/>
          </p:cNvPicPr>
          <p:nvPr/>
        </p:nvPicPr>
        <p:blipFill>
          <a:blip r:embed="rId1"/>
          <a:stretch>
            <a:fillRect/>
          </a:stretch>
        </p:blipFill>
        <p:spPr>
          <a:xfrm>
            <a:off x="258445" y="831850"/>
            <a:ext cx="11674475" cy="4841875"/>
          </a:xfrm>
          <a:prstGeom prst="rect">
            <a:avLst/>
          </a:prstGeom>
        </p:spPr>
      </p:pic>
    </p:spTree>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 y="400685"/>
            <a:ext cx="11515090" cy="224409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授权登录</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成员敏感信息	用户授权获取 头像、二维码</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pic>
        <p:nvPicPr>
          <p:cNvPr id="3" name="图片 2" descr="屏幕快照 2020-09-20 下午8.10.51"/>
          <p:cNvPicPr>
            <a:picLocks noChangeAspect="1"/>
          </p:cNvPicPr>
          <p:nvPr/>
        </p:nvPicPr>
        <p:blipFill>
          <a:blip r:embed="rId1"/>
          <a:stretch>
            <a:fillRect/>
          </a:stretch>
        </p:blipFill>
        <p:spPr>
          <a:xfrm>
            <a:off x="766445" y="2254885"/>
            <a:ext cx="5710555" cy="4231640"/>
          </a:xfrm>
          <a:prstGeom prst="rect">
            <a:avLst/>
          </a:prstGeom>
        </p:spPr>
      </p:pic>
      <p:pic>
        <p:nvPicPr>
          <p:cNvPr id="4" name="图片 3" descr="QQ20200920-201229@2x"/>
          <p:cNvPicPr>
            <a:picLocks noChangeAspect="1"/>
          </p:cNvPicPr>
          <p:nvPr/>
        </p:nvPicPr>
        <p:blipFill>
          <a:blip r:embed="rId2"/>
          <a:stretch>
            <a:fillRect/>
          </a:stretch>
        </p:blipFill>
        <p:spPr>
          <a:xfrm>
            <a:off x="7639050" y="2150110"/>
            <a:ext cx="4188460" cy="4440555"/>
          </a:xfrm>
          <a:prstGeom prst="rect">
            <a:avLst/>
          </a:prstGeom>
        </p:spPr>
      </p:pic>
    </p:spTree>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 y="400685"/>
            <a:ext cx="11515090" cy="132080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 {errcode=60020, errmsg=not allow to access from your ip:client ip 124.236.56.12}</a:t>
            </a: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a:p>
            <a:pPr marL="0" marR="0" indent="0" algn="l" defTabSz="914400" rtl="0" fontAlgn="auto" latinLnBrk="0" hangingPunct="0">
              <a:lnSpc>
                <a:spcPct val="100000"/>
              </a:lnSpc>
              <a:spcBef>
                <a:spcPts val="0"/>
              </a:spcBef>
              <a:spcAft>
                <a:spcPts val="0"/>
              </a:spcAft>
              <a:buClrTx/>
              <a:buSzTx/>
              <a:buFontTx/>
              <a:buNone/>
            </a:pPr>
            <a:endParaRPr kumimoji="0" lang="zh-CN" altLang="en-US"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文本框 1"/>
          <p:cNvSpPr txBox="1"/>
          <p:nvPr/>
        </p:nvSpPr>
        <p:spPr>
          <a:xfrm>
            <a:off x="482600" y="400685"/>
            <a:ext cx="11515090" cy="39751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vertOverflow="overflow" horzOverflow="overflow" vert="horz" wrap="square" lIns="45719" tIns="45719" rIns="45719" bIns="45719" numCol="1" spcCol="38100" rtlCol="0" anchor="t" forceAA="0">
            <a:spAutoFit/>
          </a:bodyPr>
          <a:p>
            <a:pPr marL="0" marR="0" indent="0" algn="l" defTabSz="914400" rtl="0" fontAlgn="auto" latinLnBrk="0" hangingPunct="0">
              <a:lnSpc>
                <a:spcPct val="100000"/>
              </a:lnSpc>
              <a:spcBef>
                <a:spcPts val="0"/>
              </a:spcBef>
              <a:spcAft>
                <a:spcPts val="0"/>
              </a:spcAft>
              <a:buClrTx/>
              <a:buSzTx/>
              <a:buFontTx/>
              <a:buNone/>
            </a:pPr>
            <a:r>
              <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rPr>
              <a:t>Jsddk</a:t>
            </a:r>
            <a:endParaRPr kumimoji="0" lang="en-US" altLang="zh-CN" sz="2000" b="0" i="0" u="none" strike="noStrike" cap="none" spc="0" normalizeH="0" baseline="0" dirty="0" smtClean="0">
              <a:ln>
                <a:noFill/>
              </a:ln>
              <a:solidFill>
                <a:schemeClr val="bg1">
                  <a:lumMod val="50000"/>
                </a:schemeClr>
              </a:solidFill>
              <a:effectLst/>
              <a:uFillTx/>
              <a:latin typeface="苹方-简" panose="020B0400000000000000" charset="-122"/>
              <a:ea typeface="苹方-简" panose="020B0400000000000000" charset="-122"/>
              <a:cs typeface="苹方-简" panose="020B0400000000000000" charset="-122"/>
              <a:sym typeface="Times New Roman" panose="02020503050405090304"/>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屏幕快照 2020-08-09 上午10.05.29"/>
          <p:cNvPicPr>
            <a:picLocks noChangeAspect="1"/>
          </p:cNvPicPr>
          <p:nvPr/>
        </p:nvPicPr>
        <p:blipFill>
          <a:blip r:embed="rId1"/>
          <a:stretch>
            <a:fillRect/>
          </a:stretch>
        </p:blipFill>
        <p:spPr>
          <a:xfrm>
            <a:off x="317500" y="908685"/>
            <a:ext cx="11557000" cy="5039995"/>
          </a:xfrm>
          <a:prstGeom prst="rect">
            <a:avLst/>
          </a:prstGeom>
        </p:spPr>
      </p:pic>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descr="屏幕快照 2020-08-09 上午12.21.06"/>
          <p:cNvPicPr>
            <a:picLocks noChangeAspect="1"/>
          </p:cNvPicPr>
          <p:nvPr/>
        </p:nvPicPr>
        <p:blipFill>
          <a:blip r:embed="rId1"/>
          <a:stretch>
            <a:fillRect/>
          </a:stretch>
        </p:blipFill>
        <p:spPr>
          <a:xfrm>
            <a:off x="376555" y="1223010"/>
            <a:ext cx="11439525" cy="4411980"/>
          </a:xfrm>
          <a:prstGeom prst="rect">
            <a:avLst/>
          </a:prstGeom>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descr="屏幕快照 2020-08-09 上午12.20.33"/>
          <p:cNvPicPr>
            <a:picLocks noChangeAspect="1"/>
          </p:cNvPicPr>
          <p:nvPr/>
        </p:nvPicPr>
        <p:blipFill>
          <a:blip r:embed="rId1"/>
          <a:stretch>
            <a:fillRect/>
          </a:stretch>
        </p:blipFill>
        <p:spPr>
          <a:xfrm>
            <a:off x="332105" y="1205230"/>
            <a:ext cx="11528425" cy="4447540"/>
          </a:xfrm>
          <a:prstGeom prst="rect">
            <a:avLst/>
          </a:prstGeom>
        </p:spPr>
      </p:pic>
    </p:spTree>
  </p:cSld>
  <p:clrMapOvr>
    <a:masterClrMapping/>
  </p:clrMapOvr>
  <p:transition spd="med"/>
</p:sld>
</file>

<file path=ppt/tags/tag1.xml><?xml version="1.0" encoding="utf-8"?>
<p:tagLst xmlns:p="http://schemas.openxmlformats.org/presentationml/2006/main">
  <p:tag name="KSO_WM_SLIDE_MODEL_TYPE" val="cover"/>
</p:tagLst>
</file>

<file path=ppt/theme/theme1.xml><?xml version="1.0" encoding="utf-8"?>
<a:theme xmlns:a="http://schemas.openxmlformats.org/drawingml/2006/main" name="Office 主题">
  <a:themeElements>
    <a:clrScheme name="Office 主题">
      <a:dk1>
        <a:srgbClr val="5F5F5F"/>
      </a:dk1>
      <a:lt1>
        <a:srgbClr val="F2F2F2"/>
      </a:lt1>
      <a:dk2>
        <a:srgbClr val="A7A7A7"/>
      </a:dk2>
      <a:lt2>
        <a:srgbClr val="535353"/>
      </a:lt2>
      <a:accent1>
        <a:srgbClr val="4A6982"/>
      </a:accent1>
      <a:accent2>
        <a:srgbClr val="E86262"/>
      </a:accent2>
      <a:accent3>
        <a:srgbClr val="878B79"/>
      </a:accent3>
      <a:accent4>
        <a:srgbClr val="E29860"/>
      </a:accent4>
      <a:accent5>
        <a:srgbClr val="A06C6D"/>
      </a:accent5>
      <a:accent6>
        <a:srgbClr val="DE8E8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2800" b="0" i="0" u="none" strike="noStrike" cap="none" spc="0" normalizeH="0" baseline="0" dirty="0" smtClean="0">
            <a:ln>
              <a:noFill/>
            </a:ln>
            <a:solidFill>
              <a:schemeClr val="bg1">
                <a:lumMod val="50000"/>
              </a:schemeClr>
            </a:solidFill>
            <a:effectLst/>
            <a:uFillTx/>
            <a:latin typeface="微软雅黑" pitchFamily="34" charset="-122"/>
            <a:ea typeface="微软雅黑" pitchFamily="34" charset="-122"/>
            <a:sym typeface="Times New Roman" panose="02020503050405090304"/>
          </a:defRPr>
        </a:def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主题">
      <a:dk1>
        <a:srgbClr val="000000"/>
      </a:dk1>
      <a:lt1>
        <a:srgbClr val="FFFFFF"/>
      </a:lt1>
      <a:dk2>
        <a:srgbClr val="A7A7A7"/>
      </a:dk2>
      <a:lt2>
        <a:srgbClr val="535353"/>
      </a:lt2>
      <a:accent1>
        <a:srgbClr val="4A6982"/>
      </a:accent1>
      <a:accent2>
        <a:srgbClr val="E86262"/>
      </a:accent2>
      <a:accent3>
        <a:srgbClr val="878B79"/>
      </a:accent3>
      <a:accent4>
        <a:srgbClr val="E29860"/>
      </a:accent4>
      <a:accent5>
        <a:srgbClr val="A06C6D"/>
      </a:accent5>
      <a:accent6>
        <a:srgbClr val="DE8E86"/>
      </a:accent6>
      <a:hlink>
        <a:srgbClr val="0000FF"/>
      </a:hlink>
      <a:folHlink>
        <a:srgbClr val="FF00FF"/>
      </a:folHlink>
    </a:clrScheme>
    <a:fontScheme name="Office 主题">
      <a:majorFont>
        <a:latin typeface="Helvetica"/>
        <a:ea typeface="Helvetica"/>
        <a:cs typeface="Helvetica"/>
      </a:majorFont>
      <a:minorFont>
        <a:latin typeface="Calibri"/>
        <a:ea typeface="Calibri"/>
        <a:cs typeface="Calibri"/>
      </a:minorFont>
    </a:fontScheme>
    <a:fmtScheme name="Office 主题">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12700" cap="flat">
          <a:solidFill>
            <a:schemeClr val="accent1"/>
          </a:solidFill>
          <a:prstDash val="solid"/>
          <a:miter lim="8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5F5F5F"/>
            </a:solidFill>
            <a:effectLst/>
            <a:uFillTx/>
            <a:latin typeface="Times New Roman" panose="02020503050405090304"/>
            <a:ea typeface="Times New Roman" panose="02020503050405090304"/>
            <a:cs typeface="Times New Roman" panose="02020503050405090304"/>
            <a:sym typeface="Times New Roman" panose="020205030504050903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5504</Words>
  <Application>WPS 表格</Application>
  <PresentationFormat>自定义</PresentationFormat>
  <Paragraphs>481</Paragraphs>
  <Slides>62</Slides>
  <Notes>3</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62</vt:i4>
      </vt:variant>
    </vt:vector>
  </HeadingPairs>
  <TitlesOfParts>
    <vt:vector size="77" baseType="lpstr">
      <vt:lpstr>Arial</vt:lpstr>
      <vt:lpstr>方正书宋_GBK</vt:lpstr>
      <vt:lpstr>Wingdings</vt:lpstr>
      <vt:lpstr>Times New Roman</vt:lpstr>
      <vt:lpstr>微软雅黑</vt:lpstr>
      <vt:lpstr>汉仪旗黑KW</vt:lpstr>
      <vt:lpstr>小米兰亭</vt:lpstr>
      <vt:lpstr>苹方-简</vt:lpstr>
      <vt:lpstr>Arial</vt:lpstr>
      <vt:lpstr>Calibri</vt:lpstr>
      <vt:lpstr>Helvetica Neue</vt:lpstr>
      <vt:lpstr>宋体</vt:lpstr>
      <vt:lpstr>汉仪书宋二KW</vt:lpstr>
      <vt:lpstr>Arial Unicode MS</vt:lpstr>
      <vt:lpstr>Office 主题</vt:lpstr>
      <vt:lpstr>PowerPoint 演示文稿</vt:lpstr>
      <vt:lpstr>PowerPoint 演示文稿</vt:lpstr>
      <vt:lpstr>企业微信开发概述篇(免费)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内部应用适用场景</vt:lpstr>
      <vt:lpstr>第三方应用适用场景</vt:lpstr>
      <vt:lpstr>对小程序，及H5网页的支持</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工作台，微信插件，聊天工具栏(2020年8月30日)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企业微信应用开发概述</dc:title>
  <dc:creator>CSDN学院</dc:creator>
  <cp:lastModifiedBy>lyx</cp:lastModifiedBy>
  <cp:revision>551</cp:revision>
  <dcterms:created xsi:type="dcterms:W3CDTF">2020-11-08T14:10:48Z</dcterms:created>
  <dcterms:modified xsi:type="dcterms:W3CDTF">2020-11-08T14:10:48Z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2052-2.1.2.3417</vt:lpwstr>
  </property>
</Properties>
</file>